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6" r:id="rId2"/>
    <p:sldId id="265" r:id="rId3"/>
    <p:sldId id="258" r:id="rId4"/>
    <p:sldId id="268" r:id="rId5"/>
    <p:sldId id="259" r:id="rId6"/>
    <p:sldId id="276" r:id="rId7"/>
    <p:sldId id="267" r:id="rId8"/>
    <p:sldId id="260" r:id="rId9"/>
    <p:sldId id="263" r:id="rId10"/>
    <p:sldId id="270" r:id="rId11"/>
    <p:sldId id="264" r:id="rId12"/>
    <p:sldId id="275" r:id="rId13"/>
    <p:sldId id="269" r:id="rId14"/>
    <p:sldId id="273" r:id="rId15"/>
    <p:sldId id="274"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CAD0"/>
    <a:srgbClr val="FFFFFF"/>
    <a:srgbClr val="BF1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2" d="100"/>
          <a:sy n="102" d="100"/>
        </p:scale>
        <p:origin x="-552"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microsoft.com/office/2011/relationships/chartStyle" Target="style1.xml"/><Relationship Id="rId3" Type="http://schemas.microsoft.com/office/2011/relationships/chartColorStyle" Target="colors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microsoft.com/office/2011/relationships/chartStyle" Target="style2.xml"/><Relationship Id="rId3" Type="http://schemas.microsoft.com/office/2011/relationships/chartColorStyle" Target="colors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900">
                <a:solidFill>
                  <a:schemeClr val="tx2">
                    <a:lumMod val="50000"/>
                  </a:schemeClr>
                </a:solidFill>
                <a:latin typeface="+mj-lt"/>
              </a:defRPr>
            </a:pPr>
            <a:r>
              <a:rPr lang="en-US" sz="2400" b="1" i="0" baseline="0" dirty="0">
                <a:solidFill>
                  <a:schemeClr val="accent1">
                    <a:lumMod val="50000"/>
                  </a:schemeClr>
                </a:solidFill>
                <a:latin typeface="+mj-lt"/>
              </a:rPr>
              <a:t>Lost a job or opportunity to earn income because of HIV status </a:t>
            </a:r>
            <a:endParaRPr lang="en-US" sz="2400" b="1" dirty="0">
              <a:solidFill>
                <a:schemeClr val="accent1">
                  <a:lumMod val="50000"/>
                </a:schemeClr>
              </a:solidFill>
              <a:latin typeface="+mj-lt"/>
            </a:endParaRPr>
          </a:p>
        </c:rich>
      </c:tx>
      <c:layout>
        <c:manualLayout>
          <c:xMode val="edge"/>
          <c:yMode val="edge"/>
          <c:x val="0.146926280954011"/>
          <c:y val="0.0842416115702562"/>
        </c:manualLayout>
      </c:layout>
      <c:overlay val="0"/>
    </c:title>
    <c:autoTitleDeleted val="0"/>
    <c:plotArea>
      <c:layout>
        <c:manualLayout>
          <c:layoutTarget val="inner"/>
          <c:xMode val="edge"/>
          <c:yMode val="edge"/>
          <c:x val="0.0244037714919578"/>
          <c:y val="0.218509498295178"/>
          <c:w val="0.951192457016084"/>
          <c:h val="0.565304729321931"/>
        </c:manualLayout>
      </c:layout>
      <c:barChart>
        <c:barDir val="col"/>
        <c:grouping val="stacked"/>
        <c:varyColors val="0"/>
        <c:ser>
          <c:idx val="0"/>
          <c:order val="0"/>
          <c:tx>
            <c:strRef>
              <c:f>Sheet1!$B$1</c:f>
              <c:strCache>
                <c:ptCount val="1"/>
                <c:pt idx="0">
                  <c:v>Column1</c:v>
                </c:pt>
              </c:strCache>
            </c:strRef>
          </c:tx>
          <c:spPr>
            <a:solidFill>
              <a:schemeClr val="accent5">
                <a:lumMod val="60000"/>
                <a:lumOff val="40000"/>
              </a:schemeClr>
            </a:solidFill>
            <a:ln>
              <a:noFill/>
            </a:ln>
          </c:spPr>
          <c:invertIfNegative val="0"/>
          <c:dPt>
            <c:idx val="0"/>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1-4274-2C4F-ACCB-5F0896196B1C}"/>
              </c:ext>
            </c:extLst>
          </c:dPt>
          <c:dPt>
            <c:idx val="1"/>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3-4274-2C4F-ACCB-5F0896196B1C}"/>
              </c:ext>
            </c:extLst>
          </c:dPt>
          <c:dPt>
            <c:idx val="2"/>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5-4274-2C4F-ACCB-5F0896196B1C}"/>
              </c:ext>
            </c:extLst>
          </c:dPt>
          <c:dPt>
            <c:idx val="3"/>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7-4274-2C4F-ACCB-5F0896196B1C}"/>
              </c:ext>
            </c:extLst>
          </c:dPt>
          <c:dPt>
            <c:idx val="4"/>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9-4274-2C4F-ACCB-5F0896196B1C}"/>
              </c:ext>
            </c:extLst>
          </c:dPt>
          <c:dPt>
            <c:idx val="5"/>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B-4274-2C4F-ACCB-5F0896196B1C}"/>
              </c:ext>
            </c:extLst>
          </c:dPt>
          <c:dPt>
            <c:idx val="6"/>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D-4274-2C4F-ACCB-5F0896196B1C}"/>
              </c:ext>
            </c:extLst>
          </c:dPt>
          <c:dPt>
            <c:idx val="7"/>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0F-4274-2C4F-ACCB-5F0896196B1C}"/>
              </c:ext>
            </c:extLst>
          </c:dPt>
          <c:dPt>
            <c:idx val="8"/>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1-4274-2C4F-ACCB-5F0896196B1C}"/>
              </c:ext>
            </c:extLst>
          </c:dPt>
          <c:dPt>
            <c:idx val="9"/>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3-4274-2C4F-ACCB-5F0896196B1C}"/>
              </c:ext>
            </c:extLst>
          </c:dPt>
          <c:dPt>
            <c:idx val="10"/>
            <c:invertIfNegative val="0"/>
            <c:bubble3D val="0"/>
            <c:spPr>
              <a:solidFill>
                <a:srgbClr val="804000"/>
              </a:solidFill>
              <a:ln>
                <a:noFill/>
              </a:ln>
            </c:spPr>
            <c:extLst xmlns:c16r2="http://schemas.microsoft.com/office/drawing/2015/06/chart">
              <c:ext xmlns:c16="http://schemas.microsoft.com/office/drawing/2014/chart" uri="{C3380CC4-5D6E-409C-BE32-E72D297353CC}">
                <c16:uniqueId val="{00000015-4274-2C4F-ACCB-5F0896196B1C}"/>
              </c:ext>
            </c:extLst>
          </c:dPt>
          <c:dLbls>
            <c:dLbl>
              <c:idx val="0"/>
              <c:layout>
                <c:manualLayout>
                  <c:x val="0.00130074187472834"/>
                  <c:y val="-0.30821054918601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274-2C4F-ACCB-5F0896196B1C}"/>
                </c:ext>
                <c:ext xmlns:c15="http://schemas.microsoft.com/office/drawing/2012/chart" uri="{CE6537A1-D6FC-4f65-9D91-7224C49458BB}">
                  <c15:layout/>
                </c:ext>
              </c:extLst>
            </c:dLbl>
            <c:dLbl>
              <c:idx val="1"/>
              <c:layout>
                <c:manualLayout>
                  <c:x val="2.04285037383163E-17"/>
                  <c:y val="-0.22387538450290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274-2C4F-ACCB-5F0896196B1C}"/>
                </c:ext>
                <c:ext xmlns:c15="http://schemas.microsoft.com/office/drawing/2012/chart" uri="{CE6537A1-D6FC-4f65-9D91-7224C49458BB}">
                  <c15:layout/>
                </c:ext>
              </c:extLst>
            </c:dLbl>
            <c:dLbl>
              <c:idx val="2"/>
              <c:layout>
                <c:manualLayout>
                  <c:x val="-0.00220656711012098"/>
                  <c:y val="-0.18849533433320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274-2C4F-ACCB-5F0896196B1C}"/>
                </c:ext>
                <c:ext xmlns:c15="http://schemas.microsoft.com/office/drawing/2012/chart" uri="{CE6537A1-D6FC-4f65-9D91-7224C49458BB}">
                  <c15:layout/>
                </c:ext>
              </c:extLst>
            </c:dLbl>
            <c:dLbl>
              <c:idx val="3"/>
              <c:layout>
                <c:manualLayout>
                  <c:x val="0.000361575532259984"/>
                  <c:y val="-0.22321697426210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274-2C4F-ACCB-5F0896196B1C}"/>
                </c:ext>
                <c:ext xmlns:c15="http://schemas.microsoft.com/office/drawing/2012/chart" uri="{CE6537A1-D6FC-4f65-9D91-7224C49458BB}">
                  <c15:layout/>
                </c:ext>
              </c:extLst>
            </c:dLbl>
            <c:dLbl>
              <c:idx val="4"/>
              <c:layout>
                <c:manualLayout>
                  <c:x val="0.000390617391318081"/>
                  <c:y val="-0.1329848247591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4274-2C4F-ACCB-5F0896196B1C}"/>
                </c:ext>
                <c:ext xmlns:c15="http://schemas.microsoft.com/office/drawing/2012/chart" uri="{CE6537A1-D6FC-4f65-9D91-7224C49458BB}">
                  <c15:layout/>
                </c:ext>
              </c:extLst>
            </c:dLbl>
            <c:dLbl>
              <c:idx val="5"/>
              <c:layout>
                <c:manualLayout>
                  <c:x val="-8.17140149532653E-17"/>
                  <c:y val="-0.088400248989769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4274-2C4F-ACCB-5F0896196B1C}"/>
                </c:ext>
                <c:ext xmlns:c15="http://schemas.microsoft.com/office/drawing/2012/chart" uri="{CE6537A1-D6FC-4f65-9D91-7224C49458BB}">
                  <c15:layout/>
                </c:ext>
              </c:extLst>
            </c:dLbl>
            <c:dLbl>
              <c:idx val="6"/>
              <c:layout>
                <c:manualLayout>
                  <c:x val="0.000585224168933342"/>
                  <c:y val="-0.16232600559359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4274-2C4F-ACCB-5F0896196B1C}"/>
                </c:ext>
                <c:ext xmlns:c15="http://schemas.microsoft.com/office/drawing/2012/chart" uri="{CE6537A1-D6FC-4f65-9D91-7224C49458BB}">
                  <c15:layout/>
                </c:ext>
              </c:extLst>
            </c:dLbl>
            <c:dLbl>
              <c:idx val="7"/>
              <c:layout>
                <c:manualLayout>
                  <c:x val="-0.00109218447599449"/>
                  <c:y val="-0.17488309500727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4274-2C4F-ACCB-5F0896196B1C}"/>
                </c:ext>
                <c:ext xmlns:c15="http://schemas.microsoft.com/office/drawing/2012/chart" uri="{CE6537A1-D6FC-4f65-9D91-7224C49458BB}">
                  <c15:layout/>
                </c:ext>
              </c:extLst>
            </c:dLbl>
            <c:dLbl>
              <c:idx val="8"/>
              <c:layout>
                <c:manualLayout>
                  <c:x val="0.00298201106889659"/>
                  <c:y val="-0.10761331244374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4274-2C4F-ACCB-5F0896196B1C}"/>
                </c:ext>
                <c:ext xmlns:c15="http://schemas.microsoft.com/office/drawing/2012/chart" uri="{CE6537A1-D6FC-4f65-9D91-7224C49458BB}">
                  <c15:layout/>
                </c:ext>
              </c:extLst>
            </c:dLbl>
            <c:dLbl>
              <c:idx val="9"/>
              <c:layout>
                <c:manualLayout>
                  <c:x val="-0.00240968464401629"/>
                  <c:y val="-0.11305015359463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4274-2C4F-ACCB-5F0896196B1C}"/>
                </c:ext>
                <c:ext xmlns:c15="http://schemas.microsoft.com/office/drawing/2012/chart" uri="{CE6537A1-D6FC-4f65-9D91-7224C49458BB}">
                  <c15:layout/>
                </c:ext>
              </c:extLst>
            </c:dLbl>
            <c:dLbl>
              <c:idx val="10"/>
              <c:layout>
                <c:manualLayout>
                  <c:x val="-0.00421779286840955"/>
                  <c:y val="-0.10464230359443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4274-2C4F-ACCB-5F0896196B1C}"/>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Belize</c:v>
                </c:pt>
                <c:pt idx="1">
                  <c:v>Costa Rica</c:v>
                </c:pt>
                <c:pt idx="2">
                  <c:v>Honduras</c:v>
                </c:pt>
                <c:pt idx="3">
                  <c:v>Nicaragua</c:v>
                </c:pt>
                <c:pt idx="4">
                  <c:v>Greece</c:v>
                </c:pt>
                <c:pt idx="5">
                  <c:v>Ukraine</c:v>
                </c:pt>
                <c:pt idx="6">
                  <c:v>Malawi</c:v>
                </c:pt>
                <c:pt idx="7">
                  <c:v>Fiji</c:v>
                </c:pt>
                <c:pt idx="8">
                  <c:v>Korea</c:v>
                </c:pt>
                <c:pt idx="9">
                  <c:v>Timor-Leste</c:v>
                </c:pt>
              </c:strCache>
            </c:strRef>
          </c:cat>
          <c:val>
            <c:numRef>
              <c:f>Sheet1!$B$2:$B$11</c:f>
              <c:numCache>
                <c:formatCode>0%</c:formatCode>
                <c:ptCount val="10"/>
                <c:pt idx="0">
                  <c:v>0.8</c:v>
                </c:pt>
                <c:pt idx="1">
                  <c:v>0.576</c:v>
                </c:pt>
                <c:pt idx="2">
                  <c:v>0.472</c:v>
                </c:pt>
                <c:pt idx="3">
                  <c:v>0.574</c:v>
                </c:pt>
                <c:pt idx="4">
                  <c:v>0.277</c:v>
                </c:pt>
                <c:pt idx="5">
                  <c:v>0.15</c:v>
                </c:pt>
                <c:pt idx="6">
                  <c:v>0.402</c:v>
                </c:pt>
                <c:pt idx="7">
                  <c:v>0.42</c:v>
                </c:pt>
                <c:pt idx="8">
                  <c:v>0.25</c:v>
                </c:pt>
                <c:pt idx="9">
                  <c:v>0.25</c:v>
                </c:pt>
              </c:numCache>
            </c:numRef>
          </c:val>
          <c:extLst xmlns:c16r2="http://schemas.microsoft.com/office/drawing/2015/06/chart">
            <c:ext xmlns:c16="http://schemas.microsoft.com/office/drawing/2014/chart" uri="{C3380CC4-5D6E-409C-BE32-E72D297353CC}">
              <c16:uniqueId val="{00000016-4274-2C4F-ACCB-5F0896196B1C}"/>
            </c:ext>
          </c:extLst>
        </c:ser>
        <c:dLbls>
          <c:showLegendKey val="0"/>
          <c:showVal val="1"/>
          <c:showCatName val="0"/>
          <c:showSerName val="0"/>
          <c:showPercent val="0"/>
          <c:showBubbleSize val="0"/>
        </c:dLbls>
        <c:gapWidth val="75"/>
        <c:overlap val="100"/>
        <c:axId val="-2146158088"/>
        <c:axId val="-2146155192"/>
      </c:barChart>
      <c:catAx>
        <c:axId val="-2146158088"/>
        <c:scaling>
          <c:orientation val="minMax"/>
        </c:scaling>
        <c:delete val="0"/>
        <c:axPos val="b"/>
        <c:numFmt formatCode="General" sourceLinked="0"/>
        <c:majorTickMark val="out"/>
        <c:minorTickMark val="none"/>
        <c:tickLblPos val="nextTo"/>
        <c:txPr>
          <a:bodyPr/>
          <a:lstStyle/>
          <a:p>
            <a:pPr>
              <a:defRPr sz="1600">
                <a:latin typeface="+mn-lt"/>
                <a:cs typeface="Helvetica"/>
              </a:defRPr>
            </a:pPr>
            <a:endParaRPr lang="en-US"/>
          </a:p>
        </c:txPr>
        <c:crossAx val="-2146155192"/>
        <c:crosses val="autoZero"/>
        <c:auto val="1"/>
        <c:lblAlgn val="ctr"/>
        <c:lblOffset val="100"/>
        <c:noMultiLvlLbl val="0"/>
      </c:catAx>
      <c:valAx>
        <c:axId val="-2146155192"/>
        <c:scaling>
          <c:orientation val="minMax"/>
        </c:scaling>
        <c:delete val="1"/>
        <c:axPos val="l"/>
        <c:numFmt formatCode="0%" sourceLinked="1"/>
        <c:majorTickMark val="out"/>
        <c:minorTickMark val="none"/>
        <c:tickLblPos val="nextTo"/>
        <c:crossAx val="-214615808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accent1">
                    <a:lumMod val="50000"/>
                  </a:schemeClr>
                </a:solidFill>
                <a:latin typeface="+mn-lt"/>
                <a:ea typeface="+mn-ea"/>
                <a:cs typeface="+mn-cs"/>
              </a:defRPr>
            </a:pPr>
            <a:r>
              <a:rPr lang="en-US" sz="2400" b="1" i="0" baseline="0" dirty="0">
                <a:solidFill>
                  <a:schemeClr val="accent1">
                    <a:lumMod val="50000"/>
                  </a:schemeClr>
                </a:solidFill>
                <a:latin typeface="+mj-lt"/>
              </a:rPr>
              <a:t>Lost a job or opportunity to earn income </a:t>
            </a:r>
            <a:r>
              <a:rPr lang="en-US" sz="2400" b="1" i="0" baseline="0" dirty="0" smtClean="0">
                <a:solidFill>
                  <a:schemeClr val="accent1">
                    <a:lumMod val="50000"/>
                  </a:schemeClr>
                </a:solidFill>
                <a:latin typeface="+mj-lt"/>
              </a:rPr>
              <a:t>because </a:t>
            </a:r>
            <a:r>
              <a:rPr lang="en-US" sz="2400" b="1" i="0" baseline="0" dirty="0">
                <a:solidFill>
                  <a:schemeClr val="accent1">
                    <a:lumMod val="50000"/>
                  </a:schemeClr>
                </a:solidFill>
                <a:latin typeface="+mj-lt"/>
              </a:rPr>
              <a:t>of HIV status:  </a:t>
            </a:r>
          </a:p>
          <a:p>
            <a:pPr>
              <a:defRPr sz="2400" b="1" i="0" u="none" strike="noStrike" kern="1200" baseline="0">
                <a:solidFill>
                  <a:schemeClr val="accent1">
                    <a:lumMod val="50000"/>
                  </a:schemeClr>
                </a:solidFill>
                <a:latin typeface="+mn-lt"/>
                <a:ea typeface="+mn-ea"/>
                <a:cs typeface="+mn-cs"/>
              </a:defRPr>
            </a:pPr>
            <a:r>
              <a:rPr lang="en-US" sz="2400" b="1" i="0" baseline="0" dirty="0">
                <a:solidFill>
                  <a:schemeClr val="accent1">
                    <a:lumMod val="50000"/>
                  </a:schemeClr>
                </a:solidFill>
                <a:latin typeface="+mj-lt"/>
              </a:rPr>
              <a:t>Ill health or HIV-related discrimination a </a:t>
            </a:r>
            <a:r>
              <a:rPr lang="en-US" sz="2400" b="1" i="0" baseline="0" dirty="0" smtClean="0">
                <a:solidFill>
                  <a:schemeClr val="accent1">
                    <a:lumMod val="50000"/>
                  </a:schemeClr>
                </a:solidFill>
                <a:latin typeface="+mj-lt"/>
              </a:rPr>
              <a:t>factor</a:t>
            </a:r>
            <a:endParaRPr lang="en-US" sz="2400" b="1" dirty="0">
              <a:solidFill>
                <a:schemeClr val="accent1">
                  <a:lumMod val="50000"/>
                </a:schemeClr>
              </a:solidFill>
              <a:latin typeface="+mj-lt"/>
            </a:endParaRPr>
          </a:p>
        </c:rich>
      </c:tx>
      <c:layout>
        <c:manualLayout>
          <c:xMode val="edge"/>
          <c:yMode val="edge"/>
          <c:x val="0.186820456036745"/>
          <c:y val="0.0339549041442361"/>
        </c:manualLayout>
      </c:layout>
      <c:overlay val="0"/>
      <c:spPr>
        <a:noFill/>
        <a:ln>
          <a:noFill/>
        </a:ln>
        <a:effectLst/>
      </c:spPr>
    </c:title>
    <c:autoTitleDeleted val="0"/>
    <c:plotArea>
      <c:layout>
        <c:manualLayout>
          <c:layoutTarget val="inner"/>
          <c:xMode val="edge"/>
          <c:yMode val="edge"/>
          <c:x val="0.0320939140419948"/>
          <c:y val="0.256351531291611"/>
          <c:w val="0.958091043307087"/>
          <c:h val="0.523277690959574"/>
        </c:manualLayout>
      </c:layout>
      <c:barChart>
        <c:barDir val="col"/>
        <c:grouping val="clustered"/>
        <c:varyColors val="0"/>
        <c:ser>
          <c:idx val="0"/>
          <c:order val="0"/>
          <c:tx>
            <c:strRef>
              <c:f>Sheet1!$B$1</c:f>
              <c:strCache>
                <c:ptCount val="1"/>
                <c:pt idx="0">
                  <c:v>Discrimination</c:v>
                </c:pt>
              </c:strCache>
            </c:strRef>
          </c:tx>
          <c:spPr>
            <a:solidFill>
              <a:schemeClr val="accent1"/>
            </a:solidFill>
            <a:ln>
              <a:noFill/>
            </a:ln>
            <a:effectLst/>
          </c:spPr>
          <c:invertIfNegative val="0"/>
          <c:cat>
            <c:strRef>
              <c:f>Sheet1!$A$2:$A$11</c:f>
              <c:strCache>
                <c:ptCount val="10"/>
                <c:pt idx="0">
                  <c:v>Belize</c:v>
                </c:pt>
                <c:pt idx="1">
                  <c:v>Costa Rica</c:v>
                </c:pt>
                <c:pt idx="2">
                  <c:v>Honduras</c:v>
                </c:pt>
                <c:pt idx="3">
                  <c:v>Nicaragua</c:v>
                </c:pt>
                <c:pt idx="4">
                  <c:v>Greece</c:v>
                </c:pt>
                <c:pt idx="5">
                  <c:v>Ukraine</c:v>
                </c:pt>
                <c:pt idx="6">
                  <c:v>Malawi</c:v>
                </c:pt>
                <c:pt idx="7">
                  <c:v>Fiji</c:v>
                </c:pt>
                <c:pt idx="8">
                  <c:v>Korea</c:v>
                </c:pt>
                <c:pt idx="9">
                  <c:v>Timor-Leste</c:v>
                </c:pt>
              </c:strCache>
            </c:strRef>
          </c:cat>
          <c:val>
            <c:numRef>
              <c:f>Sheet1!$B$2:$B$11</c:f>
              <c:numCache>
                <c:formatCode>0%</c:formatCode>
                <c:ptCount val="10"/>
                <c:pt idx="0">
                  <c:v>0.86</c:v>
                </c:pt>
                <c:pt idx="1">
                  <c:v>0.53</c:v>
                </c:pt>
                <c:pt idx="2">
                  <c:v>0.29</c:v>
                </c:pt>
                <c:pt idx="3">
                  <c:v>0.67</c:v>
                </c:pt>
                <c:pt idx="4">
                  <c:v>0.8</c:v>
                </c:pt>
                <c:pt idx="5">
                  <c:v>0.41</c:v>
                </c:pt>
                <c:pt idx="6">
                  <c:v>0.51</c:v>
                </c:pt>
                <c:pt idx="7">
                  <c:v>0.13</c:v>
                </c:pt>
                <c:pt idx="8">
                  <c:v>0.0</c:v>
                </c:pt>
                <c:pt idx="9">
                  <c:v>1.0</c:v>
                </c:pt>
              </c:numCache>
            </c:numRef>
          </c:val>
          <c:extLst xmlns:c16r2="http://schemas.microsoft.com/office/drawing/2015/06/chart">
            <c:ext xmlns:c16="http://schemas.microsoft.com/office/drawing/2014/chart" uri="{C3380CC4-5D6E-409C-BE32-E72D297353CC}">
              <c16:uniqueId val="{00000000-E190-4989-8E37-5D0DB2B5BD18}"/>
            </c:ext>
          </c:extLst>
        </c:ser>
        <c:ser>
          <c:idx val="1"/>
          <c:order val="1"/>
          <c:tx>
            <c:strRef>
              <c:f>Sheet1!$C$1</c:f>
              <c:strCache>
                <c:ptCount val="1"/>
                <c:pt idx="0">
                  <c:v>Ill health</c:v>
                </c:pt>
              </c:strCache>
            </c:strRef>
          </c:tx>
          <c:spPr>
            <a:solidFill>
              <a:schemeClr val="bg1">
                <a:lumMod val="65000"/>
              </a:schemeClr>
            </a:solidFill>
            <a:ln>
              <a:noFill/>
            </a:ln>
            <a:effectLst/>
          </c:spPr>
          <c:invertIfNegative val="0"/>
          <c:cat>
            <c:strRef>
              <c:f>Sheet1!$A$2:$A$11</c:f>
              <c:strCache>
                <c:ptCount val="10"/>
                <c:pt idx="0">
                  <c:v>Belize</c:v>
                </c:pt>
                <c:pt idx="1">
                  <c:v>Costa Rica</c:v>
                </c:pt>
                <c:pt idx="2">
                  <c:v>Honduras</c:v>
                </c:pt>
                <c:pt idx="3">
                  <c:v>Nicaragua</c:v>
                </c:pt>
                <c:pt idx="4">
                  <c:v>Greece</c:v>
                </c:pt>
                <c:pt idx="5">
                  <c:v>Ukraine</c:v>
                </c:pt>
                <c:pt idx="6">
                  <c:v>Malawi</c:v>
                </c:pt>
                <c:pt idx="7">
                  <c:v>Fiji</c:v>
                </c:pt>
                <c:pt idx="8">
                  <c:v>Korea</c:v>
                </c:pt>
                <c:pt idx="9">
                  <c:v>Timor-Leste</c:v>
                </c:pt>
              </c:strCache>
            </c:strRef>
          </c:cat>
          <c:val>
            <c:numRef>
              <c:f>Sheet1!$C$2:$C$11</c:f>
              <c:numCache>
                <c:formatCode>0%</c:formatCode>
                <c:ptCount val="10"/>
                <c:pt idx="0">
                  <c:v>0.33</c:v>
                </c:pt>
                <c:pt idx="1">
                  <c:v>0.47</c:v>
                </c:pt>
                <c:pt idx="2">
                  <c:v>0.88</c:v>
                </c:pt>
                <c:pt idx="3">
                  <c:v>0.52</c:v>
                </c:pt>
                <c:pt idx="4">
                  <c:v>0.33</c:v>
                </c:pt>
                <c:pt idx="5">
                  <c:v>0.65</c:v>
                </c:pt>
                <c:pt idx="6">
                  <c:v>0.23</c:v>
                </c:pt>
                <c:pt idx="7">
                  <c:v>0.88</c:v>
                </c:pt>
                <c:pt idx="8">
                  <c:v>1.0</c:v>
                </c:pt>
                <c:pt idx="9">
                  <c:v>1.0</c:v>
                </c:pt>
              </c:numCache>
            </c:numRef>
          </c:val>
          <c:extLst xmlns:c16r2="http://schemas.microsoft.com/office/drawing/2015/06/chart">
            <c:ext xmlns:c16="http://schemas.microsoft.com/office/drawing/2014/chart" uri="{C3380CC4-5D6E-409C-BE32-E72D297353CC}">
              <c16:uniqueId val="{00000001-E190-4989-8E37-5D0DB2B5BD18}"/>
            </c:ext>
          </c:extLst>
        </c:ser>
        <c:dLbls>
          <c:showLegendKey val="0"/>
          <c:showVal val="0"/>
          <c:showCatName val="0"/>
          <c:showSerName val="0"/>
          <c:showPercent val="0"/>
          <c:showBubbleSize val="0"/>
        </c:dLbls>
        <c:gapWidth val="75"/>
        <c:axId val="-2145827464"/>
        <c:axId val="-2145820584"/>
      </c:barChart>
      <c:catAx>
        <c:axId val="-2145827464"/>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45820584"/>
        <c:crosses val="autoZero"/>
        <c:auto val="1"/>
        <c:lblAlgn val="ctr"/>
        <c:lblOffset val="100"/>
        <c:noMultiLvlLbl val="0"/>
      </c:catAx>
      <c:valAx>
        <c:axId val="-2145820584"/>
        <c:scaling>
          <c:orientation val="minMax"/>
          <c:max val="1.0"/>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4582746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bg1">
                    <a:lumMod val="50000"/>
                  </a:schemeClr>
                </a:solidFill>
                <a:latin typeface="+mn-lt"/>
                <a:ea typeface="+mn-ea"/>
                <a:cs typeface="+mn-cs"/>
              </a:defRPr>
            </a:pPr>
            <a:endParaRPr lang="en-US"/>
          </a:p>
        </c:txPr>
      </c:legendEntry>
      <c:layout>
        <c:manualLayout>
          <c:xMode val="edge"/>
          <c:yMode val="edge"/>
          <c:x val="0.259336145793756"/>
          <c:y val="0.898024867288461"/>
          <c:w val="0.500046346640114"/>
          <c:h val="0.0976088528723309"/>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206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solidFill>
      <a:prstDash val="solid"/>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accent5">
                    <a:lumMod val="50000"/>
                  </a:schemeClr>
                </a:solidFill>
              </a:defRPr>
            </a:pPr>
            <a:r>
              <a:rPr lang="en-US" sz="2400" dirty="0">
                <a:solidFill>
                  <a:schemeClr val="accent1">
                    <a:lumMod val="50000"/>
                  </a:schemeClr>
                </a:solidFill>
                <a:latin typeface="+mj-lt"/>
              </a:rPr>
              <a:t>Job description / nature of work changed</a:t>
            </a:r>
            <a:r>
              <a:rPr lang="en-US" sz="2400" baseline="0" dirty="0">
                <a:solidFill>
                  <a:schemeClr val="accent1">
                    <a:lumMod val="50000"/>
                  </a:schemeClr>
                </a:solidFill>
                <a:latin typeface="+mj-lt"/>
              </a:rPr>
              <a:t> /</a:t>
            </a:r>
            <a:r>
              <a:rPr lang="en-US" sz="2400" dirty="0">
                <a:solidFill>
                  <a:schemeClr val="accent1">
                    <a:lumMod val="50000"/>
                  </a:schemeClr>
                </a:solidFill>
                <a:latin typeface="+mj-lt"/>
              </a:rPr>
              <a:t> refused promotion </a:t>
            </a:r>
          </a:p>
          <a:p>
            <a:pPr>
              <a:defRPr sz="2400">
                <a:solidFill>
                  <a:schemeClr val="accent5">
                    <a:lumMod val="50000"/>
                  </a:schemeClr>
                </a:solidFill>
              </a:defRPr>
            </a:pPr>
            <a:r>
              <a:rPr lang="en-US" sz="2400" b="0" dirty="0">
                <a:solidFill>
                  <a:schemeClr val="accent1">
                    <a:lumMod val="50000"/>
                  </a:schemeClr>
                </a:solidFill>
                <a:latin typeface="+mj-lt"/>
              </a:rPr>
              <a:t>(as a result of HIV status)</a:t>
            </a:r>
          </a:p>
        </c:rich>
      </c:tx>
      <c:layout>
        <c:manualLayout>
          <c:xMode val="edge"/>
          <c:yMode val="edge"/>
          <c:x val="0.184568302053095"/>
          <c:y val="0.0145932124785526"/>
        </c:manualLayout>
      </c:layout>
      <c:overlay val="0"/>
    </c:title>
    <c:autoTitleDeleted val="0"/>
    <c:plotArea>
      <c:layout>
        <c:manualLayout>
          <c:layoutTarget val="inner"/>
          <c:xMode val="edge"/>
          <c:yMode val="edge"/>
          <c:x val="0.000329390074764921"/>
          <c:y val="0.00394062699794868"/>
          <c:w val="0.999670621927916"/>
          <c:h val="0.743454129191761"/>
        </c:manualLayout>
      </c:layout>
      <c:barChart>
        <c:barDir val="col"/>
        <c:grouping val="stacked"/>
        <c:varyColors val="0"/>
        <c:ser>
          <c:idx val="0"/>
          <c:order val="0"/>
          <c:tx>
            <c:strRef>
              <c:f>Sheet1!$B$1</c:f>
              <c:strCache>
                <c:ptCount val="1"/>
                <c:pt idx="0">
                  <c:v>Column1</c:v>
                </c:pt>
              </c:strCache>
            </c:strRef>
          </c:tx>
          <c:spPr>
            <a:solidFill>
              <a:schemeClr val="accent5">
                <a:lumMod val="60000"/>
                <a:lumOff val="40000"/>
              </a:schemeClr>
            </a:solidFill>
            <a:ln>
              <a:noFill/>
            </a:ln>
          </c:spPr>
          <c:invertIfNegative val="0"/>
          <c:dPt>
            <c:idx val="0"/>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1-08CB-4D02-ACAA-1112BC87D435}"/>
              </c:ext>
            </c:extLst>
          </c:dPt>
          <c:dPt>
            <c:idx val="1"/>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3-08CB-4D02-ACAA-1112BC87D435}"/>
              </c:ext>
            </c:extLst>
          </c:dPt>
          <c:dPt>
            <c:idx val="2"/>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5-08CB-4D02-ACAA-1112BC87D435}"/>
              </c:ext>
            </c:extLst>
          </c:dPt>
          <c:dPt>
            <c:idx val="3"/>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7-08CB-4D02-ACAA-1112BC87D435}"/>
              </c:ext>
            </c:extLst>
          </c:dPt>
          <c:dPt>
            <c:idx val="4"/>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9-08CB-4D02-ACAA-1112BC87D435}"/>
              </c:ext>
            </c:extLst>
          </c:dPt>
          <c:dPt>
            <c:idx val="5"/>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B-08CB-4D02-ACAA-1112BC87D435}"/>
              </c:ext>
            </c:extLst>
          </c:dPt>
          <c:dPt>
            <c:idx val="6"/>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D-08CB-4D02-ACAA-1112BC87D435}"/>
              </c:ext>
            </c:extLst>
          </c:dPt>
          <c:dPt>
            <c:idx val="7"/>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F-08CB-4D02-ACAA-1112BC87D435}"/>
              </c:ext>
            </c:extLst>
          </c:dPt>
          <c:dPt>
            <c:idx val="8"/>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11-08CB-4D02-ACAA-1112BC87D435}"/>
              </c:ext>
            </c:extLst>
          </c:dPt>
          <c:dPt>
            <c:idx val="9"/>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13-08CB-4D02-ACAA-1112BC87D435}"/>
              </c:ext>
            </c:extLst>
          </c:dPt>
          <c:dPt>
            <c:idx val="10"/>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5-08CB-4D02-ACAA-1112BC87D435}"/>
              </c:ext>
            </c:extLst>
          </c:dPt>
          <c:dPt>
            <c:idx val="11"/>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7-08CB-4D02-ACAA-1112BC87D435}"/>
              </c:ext>
            </c:extLst>
          </c:dPt>
          <c:dPt>
            <c:idx val="12"/>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9-08CB-4D02-ACAA-1112BC87D435}"/>
              </c:ext>
            </c:extLst>
          </c:dPt>
          <c:dPt>
            <c:idx val="13"/>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B-08CB-4D02-ACAA-1112BC87D435}"/>
              </c:ext>
            </c:extLst>
          </c:dPt>
          <c:dLbls>
            <c:dLbl>
              <c:idx val="0"/>
              <c:layout>
                <c:manualLayout>
                  <c:x val="0.00207598786616546"/>
                  <c:y val="-0.35005370761820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8CB-4D02-ACAA-1112BC87D435}"/>
                </c:ext>
                <c:ext xmlns:c15="http://schemas.microsoft.com/office/drawing/2012/chart" uri="{CE6537A1-D6FC-4f65-9D91-7224C49458BB}">
                  <c15:layout/>
                </c:ext>
              </c:extLst>
            </c:dLbl>
            <c:dLbl>
              <c:idx val="1"/>
              <c:layout>
                <c:manualLayout>
                  <c:x val="4.19391487918941E-8"/>
                  <c:y val="-0.11371180542628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8CB-4D02-ACAA-1112BC87D435}"/>
                </c:ext>
                <c:ext xmlns:c15="http://schemas.microsoft.com/office/drawing/2012/chart" uri="{CE6537A1-D6FC-4f65-9D91-7224C49458BB}">
                  <c15:layout>
                    <c:manualLayout>
                      <c:w val="2.7217249404149539E-2"/>
                      <c:h val="6.5757015428357879E-2"/>
                    </c:manualLayout>
                  </c15:layout>
                </c:ext>
              </c:extLst>
            </c:dLbl>
            <c:dLbl>
              <c:idx val="2"/>
              <c:layout>
                <c:manualLayout>
                  <c:x val="-0.00193986420950533"/>
                  <c:y val="-0.096200096200096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8CB-4D02-ACAA-1112BC87D435}"/>
                </c:ext>
                <c:ext xmlns:c15="http://schemas.microsoft.com/office/drawing/2012/chart" uri="{CE6537A1-D6FC-4f65-9D91-7224C49458BB}">
                  <c15:layout/>
                </c:ext>
              </c:extLst>
            </c:dLbl>
            <c:dLbl>
              <c:idx val="3"/>
              <c:layout>
                <c:manualLayout>
                  <c:x val="0.0"/>
                  <c:y val="-0.096200096200096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8CB-4D02-ACAA-1112BC87D435}"/>
                </c:ext>
                <c:ext xmlns:c15="http://schemas.microsoft.com/office/drawing/2012/chart" uri="{CE6537A1-D6FC-4f65-9D91-7224C49458BB}">
                  <c15:layout/>
                </c:ext>
              </c:extLst>
            </c:dLbl>
            <c:dLbl>
              <c:idx val="4"/>
              <c:layout>
                <c:manualLayout>
                  <c:x val="0.0"/>
                  <c:y val="-0.062530062530062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08CB-4D02-ACAA-1112BC87D435}"/>
                </c:ext>
                <c:ext xmlns:c15="http://schemas.microsoft.com/office/drawing/2012/chart" uri="{CE6537A1-D6FC-4f65-9D91-7224C49458BB}">
                  <c15:layout/>
                </c:ext>
              </c:extLst>
            </c:dLbl>
            <c:dLbl>
              <c:idx val="5"/>
              <c:layout>
                <c:manualLayout>
                  <c:x val="-0.00193986420950533"/>
                  <c:y val="-0.096200096200096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08CB-4D02-ACAA-1112BC87D435}"/>
                </c:ext>
                <c:ext xmlns:c15="http://schemas.microsoft.com/office/drawing/2012/chart" uri="{CE6537A1-D6FC-4f65-9D91-7224C49458BB}">
                  <c15:layout/>
                </c:ext>
              </c:extLst>
            </c:dLbl>
            <c:dLbl>
              <c:idx val="6"/>
              <c:layout>
                <c:manualLayout>
                  <c:x val="0.0"/>
                  <c:y val="-0.094471861298754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08CB-4D02-ACAA-1112BC87D435}"/>
                </c:ext>
                <c:ext xmlns:c15="http://schemas.microsoft.com/office/drawing/2012/chart" uri="{CE6537A1-D6FC-4f65-9D91-7224C49458BB}">
                  <c15:layout/>
                </c:ext>
              </c:extLst>
            </c:dLbl>
            <c:dLbl>
              <c:idx val="7"/>
              <c:layout>
                <c:manualLayout>
                  <c:x val="0.0"/>
                  <c:y val="-0.081770081770081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08CB-4D02-ACAA-1112BC87D435}"/>
                </c:ext>
                <c:ext xmlns:c15="http://schemas.microsoft.com/office/drawing/2012/chart" uri="{CE6537A1-D6FC-4f65-9D91-7224C49458BB}">
                  <c15:layout/>
                </c:ext>
              </c:extLst>
            </c:dLbl>
            <c:dLbl>
              <c:idx val="8"/>
              <c:layout>
                <c:manualLayout>
                  <c:x val="7.11275326772019E-17"/>
                  <c:y val="-0.086580086580086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08CB-4D02-ACAA-1112BC87D435}"/>
                </c:ext>
                <c:ext xmlns:c15="http://schemas.microsoft.com/office/drawing/2012/chart" uri="{CE6537A1-D6FC-4f65-9D91-7224C49458BB}">
                  <c15:layout/>
                </c:ext>
              </c:extLst>
            </c:dLbl>
            <c:dLbl>
              <c:idx val="9"/>
              <c:layout>
                <c:manualLayout>
                  <c:x val="0.0"/>
                  <c:y val="-0.093064054016148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08CB-4D02-ACAA-1112BC87D435}"/>
                </c:ext>
                <c:ext xmlns:c15="http://schemas.microsoft.com/office/drawing/2012/chart" uri="{CE6537A1-D6FC-4f65-9D91-7224C49458BB}">
                  <c15:layout/>
                </c:ext>
              </c:extLst>
            </c:dLbl>
            <c:dLbl>
              <c:idx val="10"/>
              <c:layout>
                <c:manualLayout>
                  <c:x val="0.0"/>
                  <c:y val="-0.11454239219158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08CB-4D02-ACAA-1112BC87D435}"/>
                </c:ext>
                <c:ext xmlns:c15="http://schemas.microsoft.com/office/drawing/2012/chart" uri="{CE6537A1-D6FC-4f65-9D91-7224C49458BB}">
                  <c15:layout/>
                </c:ext>
              </c:extLst>
            </c:dLbl>
            <c:dLbl>
              <c:idx val="11"/>
              <c:layout>
                <c:manualLayout>
                  <c:x val="0.0"/>
                  <c:y val="-0.07696007696007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08CB-4D02-ACAA-1112BC87D435}"/>
                </c:ext>
                <c:ext xmlns:c15="http://schemas.microsoft.com/office/drawing/2012/chart" uri="{CE6537A1-D6FC-4f65-9D91-7224C49458BB}">
                  <c15:layout/>
                </c:ext>
              </c:extLst>
            </c:dLbl>
            <c:dLbl>
              <c:idx val="12"/>
              <c:layout>
                <c:manualLayout>
                  <c:x val="0.0"/>
                  <c:y val="-0.086580086580086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08CB-4D02-ACAA-1112BC87D435}"/>
                </c:ext>
                <c:ext xmlns:c15="http://schemas.microsoft.com/office/drawing/2012/chart" uri="{CE6537A1-D6FC-4f65-9D91-7224C49458BB}">
                  <c15:layout/>
                </c:ext>
              </c:extLst>
            </c:dLbl>
            <c:dLbl>
              <c:idx val="13"/>
              <c:layout>
                <c:manualLayout>
                  <c:x val="-1.45906259829278E-16"/>
                  <c:y val="-0.081428124021296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B-08CB-4D02-ACAA-1112BC87D435}"/>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Sheet1!$A$2:$A$14</c:f>
              <c:strCache>
                <c:ptCount val="13"/>
                <c:pt idx="0">
                  <c:v>Belize</c:v>
                </c:pt>
                <c:pt idx="1">
                  <c:v>Costa Rica</c:v>
                </c:pt>
                <c:pt idx="2">
                  <c:v>Honduras</c:v>
                </c:pt>
                <c:pt idx="3">
                  <c:v>Nicaragua</c:v>
                </c:pt>
                <c:pt idx="4">
                  <c:v>Greece</c:v>
                </c:pt>
                <c:pt idx="5">
                  <c:v>Ukraine</c:v>
                </c:pt>
                <c:pt idx="6">
                  <c:v>Cameroon</c:v>
                </c:pt>
                <c:pt idx="7">
                  <c:v>Malawi</c:v>
                </c:pt>
                <c:pt idx="8">
                  <c:v>Senegal</c:v>
                </c:pt>
                <c:pt idx="9">
                  <c:v>Uganda</c:v>
                </c:pt>
                <c:pt idx="10">
                  <c:v>Fiji</c:v>
                </c:pt>
                <c:pt idx="11">
                  <c:v>Korea</c:v>
                </c:pt>
                <c:pt idx="12">
                  <c:v>Timor- Leste</c:v>
                </c:pt>
              </c:strCache>
            </c:strRef>
          </c:cat>
          <c:val>
            <c:numRef>
              <c:f>Sheet1!$B$2:$B$14</c:f>
              <c:numCache>
                <c:formatCode>0%</c:formatCode>
                <c:ptCount val="13"/>
                <c:pt idx="0">
                  <c:v>0.35</c:v>
                </c:pt>
                <c:pt idx="1">
                  <c:v>0.084</c:v>
                </c:pt>
                <c:pt idx="2">
                  <c:v>0.06</c:v>
                </c:pt>
                <c:pt idx="3">
                  <c:v>0.077</c:v>
                </c:pt>
                <c:pt idx="4">
                  <c:v>0.02</c:v>
                </c:pt>
                <c:pt idx="5">
                  <c:v>0.04</c:v>
                </c:pt>
                <c:pt idx="6">
                  <c:v>0.07</c:v>
                </c:pt>
                <c:pt idx="7">
                  <c:v>0.056</c:v>
                </c:pt>
                <c:pt idx="8">
                  <c:v>0.02</c:v>
                </c:pt>
                <c:pt idx="9">
                  <c:v>0.05</c:v>
                </c:pt>
                <c:pt idx="10">
                  <c:v>0.0757</c:v>
                </c:pt>
                <c:pt idx="11">
                  <c:v>0.02</c:v>
                </c:pt>
                <c:pt idx="12">
                  <c:v>0.01</c:v>
                </c:pt>
              </c:numCache>
            </c:numRef>
          </c:val>
          <c:extLst xmlns:c16r2="http://schemas.microsoft.com/office/drawing/2015/06/chart">
            <c:ext xmlns:c16="http://schemas.microsoft.com/office/drawing/2014/chart" uri="{C3380CC4-5D6E-409C-BE32-E72D297353CC}">
              <c16:uniqueId val="{0000001C-08CB-4D02-ACAA-1112BC87D435}"/>
            </c:ext>
          </c:extLst>
        </c:ser>
        <c:dLbls>
          <c:showLegendKey val="0"/>
          <c:showVal val="1"/>
          <c:showCatName val="0"/>
          <c:showSerName val="0"/>
          <c:showPercent val="0"/>
          <c:showBubbleSize val="0"/>
        </c:dLbls>
        <c:gapWidth val="150"/>
        <c:overlap val="100"/>
        <c:axId val="-2127649576"/>
        <c:axId val="-2127695272"/>
      </c:barChart>
      <c:catAx>
        <c:axId val="-2127649576"/>
        <c:scaling>
          <c:orientation val="minMax"/>
        </c:scaling>
        <c:delete val="0"/>
        <c:axPos val="b"/>
        <c:numFmt formatCode="General" sourceLinked="0"/>
        <c:majorTickMark val="out"/>
        <c:minorTickMark val="none"/>
        <c:tickLblPos val="nextTo"/>
        <c:txPr>
          <a:bodyPr/>
          <a:lstStyle/>
          <a:p>
            <a:pPr>
              <a:defRPr sz="1600">
                <a:latin typeface="+mn-lt"/>
                <a:cs typeface="Helvetica"/>
              </a:defRPr>
            </a:pPr>
            <a:endParaRPr lang="en-US"/>
          </a:p>
        </c:txPr>
        <c:crossAx val="-2127695272"/>
        <c:crosses val="autoZero"/>
        <c:auto val="1"/>
        <c:lblAlgn val="ctr"/>
        <c:lblOffset val="100"/>
        <c:noMultiLvlLbl val="0"/>
      </c:catAx>
      <c:valAx>
        <c:axId val="-2127695272"/>
        <c:scaling>
          <c:orientation val="minMax"/>
        </c:scaling>
        <c:delete val="1"/>
        <c:axPos val="l"/>
        <c:numFmt formatCode="0%" sourceLinked="1"/>
        <c:majorTickMark val="out"/>
        <c:minorTickMark val="none"/>
        <c:tickLblPos val="nextTo"/>
        <c:crossAx val="-2127649576"/>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2400" b="1" i="0" baseline="0" dirty="0">
                <a:solidFill>
                  <a:srgbClr val="002060"/>
                </a:solidFill>
                <a:latin typeface="+mj-lt"/>
              </a:rPr>
              <a:t>Job </a:t>
            </a:r>
            <a:r>
              <a:rPr lang="en-US" sz="2400" b="1" i="0" baseline="0" dirty="0" smtClean="0">
                <a:solidFill>
                  <a:schemeClr val="accent1">
                    <a:lumMod val="50000"/>
                  </a:schemeClr>
                </a:solidFill>
                <a:latin typeface="+mj-lt"/>
              </a:rPr>
              <a:t>description</a:t>
            </a:r>
            <a:r>
              <a:rPr lang="en-US" sz="2400" b="1" i="0" baseline="0" dirty="0" smtClean="0">
                <a:solidFill>
                  <a:srgbClr val="002060"/>
                </a:solidFill>
                <a:latin typeface="+mj-lt"/>
              </a:rPr>
              <a:t> or nature </a:t>
            </a:r>
            <a:r>
              <a:rPr lang="en-US" sz="2400" b="1" i="0" baseline="0" dirty="0">
                <a:solidFill>
                  <a:srgbClr val="002060"/>
                </a:solidFill>
                <a:latin typeface="+mj-lt"/>
              </a:rPr>
              <a:t>of work </a:t>
            </a:r>
            <a:r>
              <a:rPr lang="en-US" sz="2400" b="1" i="0" baseline="0" dirty="0" smtClean="0">
                <a:solidFill>
                  <a:srgbClr val="002060"/>
                </a:solidFill>
                <a:latin typeface="+mj-lt"/>
              </a:rPr>
              <a:t>changed/refused </a:t>
            </a:r>
            <a:r>
              <a:rPr lang="en-US" sz="2400" b="1" i="0" baseline="0" dirty="0">
                <a:solidFill>
                  <a:srgbClr val="002060"/>
                </a:solidFill>
                <a:latin typeface="+mj-lt"/>
              </a:rPr>
              <a:t>promotion </a:t>
            </a:r>
            <a:endParaRPr lang="en-US" sz="2400" b="1" i="0" baseline="0" dirty="0" smtClean="0">
              <a:solidFill>
                <a:srgbClr val="002060"/>
              </a:solidFill>
              <a:latin typeface="+mj-lt"/>
            </a:endParaRPr>
          </a:p>
          <a:p>
            <a:pPr>
              <a:defRPr sz="1800" b="1" i="0" u="none" strike="noStrike" kern="1200" baseline="0">
                <a:solidFill>
                  <a:schemeClr val="tx1"/>
                </a:solidFill>
                <a:latin typeface="+mn-lt"/>
                <a:ea typeface="+mn-ea"/>
                <a:cs typeface="+mn-cs"/>
              </a:defRPr>
            </a:pPr>
            <a:r>
              <a:rPr lang="en-US" sz="2400" b="1" i="0" baseline="0" dirty="0" smtClean="0">
                <a:solidFill>
                  <a:srgbClr val="002060"/>
                </a:solidFill>
                <a:latin typeface="+mj-lt"/>
              </a:rPr>
              <a:t>as </a:t>
            </a:r>
            <a:r>
              <a:rPr lang="en-US" sz="2400" b="1" i="0" baseline="0" dirty="0">
                <a:solidFill>
                  <a:srgbClr val="002060"/>
                </a:solidFill>
                <a:latin typeface="+mj-lt"/>
              </a:rPr>
              <a:t>a result of HIV </a:t>
            </a:r>
            <a:r>
              <a:rPr lang="en-US" sz="2400" b="1" i="0" baseline="0" dirty="0" smtClean="0">
                <a:solidFill>
                  <a:srgbClr val="002060"/>
                </a:solidFill>
                <a:latin typeface="+mj-lt"/>
              </a:rPr>
              <a:t>status</a:t>
            </a:r>
            <a:r>
              <a:rPr lang="en-US" sz="2400" b="1" i="0" baseline="0" dirty="0">
                <a:solidFill>
                  <a:srgbClr val="002060"/>
                </a:solidFill>
                <a:latin typeface="+mj-lt"/>
              </a:rPr>
              <a:t>: Ill health or discrimination a </a:t>
            </a:r>
            <a:r>
              <a:rPr lang="en-US" sz="2400" b="1" i="0" baseline="0" dirty="0" smtClean="0">
                <a:solidFill>
                  <a:srgbClr val="002060"/>
                </a:solidFill>
                <a:latin typeface="+mj-lt"/>
              </a:rPr>
              <a:t>factor</a:t>
            </a:r>
            <a:endParaRPr lang="en-US" sz="2400" dirty="0">
              <a:solidFill>
                <a:srgbClr val="002060"/>
              </a:solidFill>
              <a:latin typeface="+mj-lt"/>
            </a:endParaRPr>
          </a:p>
        </c:rich>
      </c:tx>
      <c:layout>
        <c:manualLayout>
          <c:xMode val="edge"/>
          <c:yMode val="edge"/>
          <c:x val="0.163157045655917"/>
          <c:y val="0.0"/>
        </c:manualLayout>
      </c:layout>
      <c:overlay val="0"/>
      <c:spPr>
        <a:noFill/>
        <a:ln>
          <a:noFill/>
        </a:ln>
        <a:effectLst/>
      </c:spPr>
    </c:title>
    <c:autoTitleDeleted val="0"/>
    <c:plotArea>
      <c:layout>
        <c:manualLayout>
          <c:layoutTarget val="inner"/>
          <c:xMode val="edge"/>
          <c:yMode val="edge"/>
          <c:x val="0.0612605412676161"/>
          <c:y val="0.256351531291611"/>
          <c:w val="0.928924379460887"/>
          <c:h val="0.561042923977674"/>
        </c:manualLayout>
      </c:layout>
      <c:barChart>
        <c:barDir val="col"/>
        <c:grouping val="clustered"/>
        <c:varyColors val="0"/>
        <c:ser>
          <c:idx val="0"/>
          <c:order val="0"/>
          <c:tx>
            <c:strRef>
              <c:f>Sheet1!$B$1</c:f>
              <c:strCache>
                <c:ptCount val="1"/>
                <c:pt idx="0">
                  <c:v>Discrimination</c:v>
                </c:pt>
              </c:strCache>
            </c:strRef>
          </c:tx>
          <c:spPr>
            <a:solidFill>
              <a:schemeClr val="accent1"/>
            </a:solidFill>
            <a:ln>
              <a:noFill/>
            </a:ln>
            <a:effectLst/>
          </c:spPr>
          <c:invertIfNegative val="0"/>
          <c:cat>
            <c:strRef>
              <c:f>Sheet1!$A$2:$A$11</c:f>
              <c:strCache>
                <c:ptCount val="10"/>
                <c:pt idx="0">
                  <c:v>Belize</c:v>
                </c:pt>
                <c:pt idx="1">
                  <c:v>Costa Rica</c:v>
                </c:pt>
                <c:pt idx="2">
                  <c:v>Honduras</c:v>
                </c:pt>
                <c:pt idx="3">
                  <c:v>Nicaragua</c:v>
                </c:pt>
                <c:pt idx="4">
                  <c:v>Greece</c:v>
                </c:pt>
                <c:pt idx="5">
                  <c:v>Ukraine</c:v>
                </c:pt>
                <c:pt idx="6">
                  <c:v>Malawi</c:v>
                </c:pt>
                <c:pt idx="7">
                  <c:v>Fiji</c:v>
                </c:pt>
                <c:pt idx="8">
                  <c:v>Korea</c:v>
                </c:pt>
                <c:pt idx="9">
                  <c:v>Timor-Leste</c:v>
                </c:pt>
              </c:strCache>
            </c:strRef>
          </c:cat>
          <c:val>
            <c:numRef>
              <c:f>Sheet1!$B$2:$B$11</c:f>
              <c:numCache>
                <c:formatCode>0%</c:formatCode>
                <c:ptCount val="10"/>
                <c:pt idx="0">
                  <c:v>0.85</c:v>
                </c:pt>
                <c:pt idx="1">
                  <c:v>0.37</c:v>
                </c:pt>
                <c:pt idx="2">
                  <c:v>0.24</c:v>
                </c:pt>
                <c:pt idx="3">
                  <c:v>0.65</c:v>
                </c:pt>
                <c:pt idx="4">
                  <c:v>0.6</c:v>
                </c:pt>
                <c:pt idx="5">
                  <c:v>0.36</c:v>
                </c:pt>
                <c:pt idx="6">
                  <c:v>0.44</c:v>
                </c:pt>
                <c:pt idx="7">
                  <c:v>0.2</c:v>
                </c:pt>
                <c:pt idx="8">
                  <c:v>0.5</c:v>
                </c:pt>
                <c:pt idx="9">
                  <c:v>1.0</c:v>
                </c:pt>
              </c:numCache>
            </c:numRef>
          </c:val>
          <c:extLst xmlns:c16r2="http://schemas.microsoft.com/office/drawing/2015/06/chart">
            <c:ext xmlns:c16="http://schemas.microsoft.com/office/drawing/2014/chart" uri="{C3380CC4-5D6E-409C-BE32-E72D297353CC}">
              <c16:uniqueId val="{00000000-E190-4989-8E37-5D0DB2B5BD18}"/>
            </c:ext>
          </c:extLst>
        </c:ser>
        <c:ser>
          <c:idx val="1"/>
          <c:order val="1"/>
          <c:tx>
            <c:strRef>
              <c:f>Sheet1!$C$1</c:f>
              <c:strCache>
                <c:ptCount val="1"/>
                <c:pt idx="0">
                  <c:v>Ill health</c:v>
                </c:pt>
              </c:strCache>
            </c:strRef>
          </c:tx>
          <c:spPr>
            <a:solidFill>
              <a:schemeClr val="accent3"/>
            </a:solidFill>
            <a:ln>
              <a:noFill/>
            </a:ln>
            <a:effectLst/>
          </c:spPr>
          <c:invertIfNegative val="0"/>
          <c:cat>
            <c:strRef>
              <c:f>Sheet1!$A$2:$A$11</c:f>
              <c:strCache>
                <c:ptCount val="10"/>
                <c:pt idx="0">
                  <c:v>Belize</c:v>
                </c:pt>
                <c:pt idx="1">
                  <c:v>Costa Rica</c:v>
                </c:pt>
                <c:pt idx="2">
                  <c:v>Honduras</c:v>
                </c:pt>
                <c:pt idx="3">
                  <c:v>Nicaragua</c:v>
                </c:pt>
                <c:pt idx="4">
                  <c:v>Greece</c:v>
                </c:pt>
                <c:pt idx="5">
                  <c:v>Ukraine</c:v>
                </c:pt>
                <c:pt idx="6">
                  <c:v>Malawi</c:v>
                </c:pt>
                <c:pt idx="7">
                  <c:v>Fiji</c:v>
                </c:pt>
                <c:pt idx="8">
                  <c:v>Korea</c:v>
                </c:pt>
                <c:pt idx="9">
                  <c:v>Timor-Leste</c:v>
                </c:pt>
              </c:strCache>
            </c:strRef>
          </c:cat>
          <c:val>
            <c:numRef>
              <c:f>Sheet1!$C$2:$C$11</c:f>
              <c:numCache>
                <c:formatCode>0%</c:formatCode>
                <c:ptCount val="10"/>
                <c:pt idx="0">
                  <c:v>0.39</c:v>
                </c:pt>
                <c:pt idx="1">
                  <c:v>0.47</c:v>
                </c:pt>
                <c:pt idx="2">
                  <c:v>0.76</c:v>
                </c:pt>
                <c:pt idx="3">
                  <c:v>0.65</c:v>
                </c:pt>
                <c:pt idx="4">
                  <c:v>0.4</c:v>
                </c:pt>
                <c:pt idx="5">
                  <c:v>0.25</c:v>
                </c:pt>
                <c:pt idx="6">
                  <c:v>0.3</c:v>
                </c:pt>
                <c:pt idx="7">
                  <c:v>0.6</c:v>
                </c:pt>
                <c:pt idx="8">
                  <c:v>1.0</c:v>
                </c:pt>
                <c:pt idx="9">
                  <c:v>1.0</c:v>
                </c:pt>
              </c:numCache>
            </c:numRef>
          </c:val>
          <c:extLst xmlns:c16r2="http://schemas.microsoft.com/office/drawing/2015/06/chart">
            <c:ext xmlns:c16="http://schemas.microsoft.com/office/drawing/2014/chart" uri="{C3380CC4-5D6E-409C-BE32-E72D297353CC}">
              <c16:uniqueId val="{00000001-E190-4989-8E37-5D0DB2B5BD18}"/>
            </c:ext>
          </c:extLst>
        </c:ser>
        <c:dLbls>
          <c:showLegendKey val="0"/>
          <c:showVal val="0"/>
          <c:showCatName val="0"/>
          <c:showSerName val="0"/>
          <c:showPercent val="0"/>
          <c:showBubbleSize val="0"/>
        </c:dLbls>
        <c:gapWidth val="75"/>
        <c:axId val="-2122999432"/>
        <c:axId val="-2123350424"/>
      </c:barChart>
      <c:catAx>
        <c:axId val="-212299943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23350424"/>
        <c:crosses val="autoZero"/>
        <c:auto val="1"/>
        <c:lblAlgn val="ctr"/>
        <c:lblOffset val="100"/>
        <c:noMultiLvlLbl val="0"/>
      </c:catAx>
      <c:valAx>
        <c:axId val="-2123350424"/>
        <c:scaling>
          <c:orientation val="minMax"/>
          <c:max val="1.0"/>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12299943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accent1">
                    <a:lumMod val="7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bg1">
                    <a:lumMod val="50000"/>
                  </a:schemeClr>
                </a:solidFill>
                <a:latin typeface="+mn-lt"/>
                <a:ea typeface="+mn-ea"/>
                <a:cs typeface="+mn-cs"/>
              </a:defRPr>
            </a:pPr>
            <a:endParaRPr lang="en-US"/>
          </a:p>
        </c:txPr>
      </c:legendEntry>
      <c:layout>
        <c:manualLayout>
          <c:xMode val="edge"/>
          <c:yMode val="edge"/>
          <c:x val="0.124412452659862"/>
          <c:y val="0.941147861358747"/>
          <c:w val="0.700378404913019"/>
          <c:h val="0.0541650462974358"/>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206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solidFill>
      <a:prstDash val="solid"/>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accent1">
                    <a:lumMod val="50000"/>
                  </a:schemeClr>
                </a:solidFill>
              </a:defRPr>
            </a:pPr>
            <a:r>
              <a:rPr lang="en-AU" sz="2400" b="1" i="0" baseline="0" dirty="0">
                <a:solidFill>
                  <a:schemeClr val="accent1">
                    <a:lumMod val="50000"/>
                  </a:schemeClr>
                </a:solidFill>
                <a:latin typeface="+mj-lt"/>
              </a:rPr>
              <a:t>Refused employment/work opportunity because of HIV status</a:t>
            </a:r>
            <a:endParaRPr lang="en-AU" sz="2400" b="1" dirty="0">
              <a:solidFill>
                <a:schemeClr val="accent1">
                  <a:lumMod val="50000"/>
                </a:schemeClr>
              </a:solidFill>
              <a:latin typeface="+mj-lt"/>
            </a:endParaRPr>
          </a:p>
        </c:rich>
      </c:tx>
      <c:layout>
        <c:manualLayout>
          <c:xMode val="edge"/>
          <c:yMode val="edge"/>
          <c:x val="0.221363270997375"/>
          <c:y val="0.0121145985621643"/>
        </c:manualLayout>
      </c:layout>
      <c:overlay val="0"/>
      <c:spPr>
        <a:solidFill>
          <a:schemeClr val="bg1"/>
        </a:solidFill>
        <a:ln>
          <a:solidFill>
            <a:schemeClr val="bg1"/>
          </a:solidFill>
        </a:ln>
      </c:spPr>
    </c:title>
    <c:autoTitleDeleted val="0"/>
    <c:plotArea>
      <c:layout>
        <c:manualLayout>
          <c:layoutTarget val="inner"/>
          <c:xMode val="edge"/>
          <c:yMode val="edge"/>
          <c:x val="0.0113348917322835"/>
          <c:y val="0.0391237452140072"/>
          <c:w val="0.970792158792651"/>
          <c:h val="0.777601750305949"/>
        </c:manualLayout>
      </c:layout>
      <c:barChart>
        <c:barDir val="col"/>
        <c:grouping val="stacked"/>
        <c:varyColors val="0"/>
        <c:ser>
          <c:idx val="0"/>
          <c:order val="0"/>
          <c:tx>
            <c:strRef>
              <c:f>Sheet1!$B$1</c:f>
              <c:strCache>
                <c:ptCount val="1"/>
                <c:pt idx="0">
                  <c:v>Column1</c:v>
                </c:pt>
              </c:strCache>
            </c:strRef>
          </c:tx>
          <c:spPr>
            <a:solidFill>
              <a:srgbClr val="C3D69B"/>
            </a:solidFill>
            <a:ln>
              <a:noFill/>
            </a:ln>
          </c:spPr>
          <c:invertIfNegative val="0"/>
          <c:dPt>
            <c:idx val="0"/>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1-ED5D-44F3-963F-2460CCB38971}"/>
              </c:ext>
            </c:extLst>
          </c:dPt>
          <c:dPt>
            <c:idx val="1"/>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3-ED5D-44F3-963F-2460CCB38971}"/>
              </c:ext>
            </c:extLst>
          </c:dPt>
          <c:dPt>
            <c:idx val="2"/>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5-ED5D-44F3-963F-2460CCB38971}"/>
              </c:ext>
            </c:extLst>
          </c:dPt>
          <c:dPt>
            <c:idx val="3"/>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7-ED5D-44F3-963F-2460CCB38971}"/>
              </c:ext>
            </c:extLst>
          </c:dPt>
          <c:dPt>
            <c:idx val="4"/>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9-ED5D-44F3-963F-2460CCB38971}"/>
              </c:ext>
            </c:extLst>
          </c:dPt>
          <c:dPt>
            <c:idx val="5"/>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B-ED5D-44F3-963F-2460CCB38971}"/>
              </c:ext>
            </c:extLst>
          </c:dPt>
          <c:dPt>
            <c:idx val="6"/>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D-ED5D-44F3-963F-2460CCB38971}"/>
              </c:ext>
            </c:extLst>
          </c:dPt>
          <c:dPt>
            <c:idx val="7"/>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F-ED5D-44F3-963F-2460CCB38971}"/>
              </c:ext>
            </c:extLst>
          </c:dPt>
          <c:dPt>
            <c:idx val="8"/>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11-ED5D-44F3-963F-2460CCB38971}"/>
              </c:ext>
            </c:extLst>
          </c:dPt>
          <c:dPt>
            <c:idx val="9"/>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13-ED5D-44F3-963F-2460CCB38971}"/>
              </c:ext>
            </c:extLst>
          </c:dPt>
          <c:dPt>
            <c:idx val="10"/>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5-ED5D-44F3-963F-2460CCB38971}"/>
              </c:ext>
            </c:extLst>
          </c:dPt>
          <c:dPt>
            <c:idx val="11"/>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7-ED5D-44F3-963F-2460CCB38971}"/>
              </c:ext>
            </c:extLst>
          </c:dPt>
          <c:dPt>
            <c:idx val="12"/>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9-ED5D-44F3-963F-2460CCB38971}"/>
              </c:ext>
            </c:extLst>
          </c:dPt>
          <c:dPt>
            <c:idx val="13"/>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B-ED5D-44F3-963F-2460CCB38971}"/>
              </c:ext>
            </c:extLst>
          </c:dPt>
          <c:dLbls>
            <c:dLbl>
              <c:idx val="0"/>
              <c:layout>
                <c:manualLayout>
                  <c:x val="-0.000296369203849519"/>
                  <c:y val="-0.396013479072414"/>
                </c:manualLayout>
              </c:layout>
              <c:spPr>
                <a:noFill/>
                <a:ln>
                  <a:noFill/>
                </a:ln>
                <a:effectLst/>
              </c:spPr>
              <c:txPr>
                <a:bodyPr wrap="square" lIns="38100" tIns="19050" rIns="38100" bIns="19050" anchor="ctr">
                  <a:noAutofit/>
                </a:bodyPr>
                <a:lstStyle/>
                <a:p>
                  <a:pPr>
                    <a:defRPr sz="1600"/>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D5D-44F3-963F-2460CCB38971}"/>
                </c:ext>
                <c:ext xmlns:c15="http://schemas.microsoft.com/office/drawing/2012/chart" uri="{CE6537A1-D6FC-4f65-9D91-7224C49458BB}">
                  <c15:layout>
                    <c:manualLayout>
                      <c:w val="6.2566170192581344E-2"/>
                      <c:h val="0.10569639129138084"/>
                    </c:manualLayout>
                  </c15:layout>
                </c:ext>
              </c:extLst>
            </c:dLbl>
            <c:dLbl>
              <c:idx val="1"/>
              <c:layout>
                <c:manualLayout>
                  <c:x val="0.0"/>
                  <c:y val="-0.2161067617264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D5D-44F3-963F-2460CCB38971}"/>
                </c:ext>
                <c:ext xmlns:c15="http://schemas.microsoft.com/office/drawing/2012/chart" uri="{CE6537A1-D6FC-4f65-9D91-7224C49458BB}">
                  <c15:layout/>
                </c:ext>
              </c:extLst>
            </c:dLbl>
            <c:dLbl>
              <c:idx val="2"/>
              <c:layout>
                <c:manualLayout>
                  <c:x val="0.00241545893719807"/>
                  <c:y val="-0.0865798060274794"/>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D5D-44F3-963F-2460CCB38971}"/>
                </c:ext>
                <c:ext xmlns:c15="http://schemas.microsoft.com/office/drawing/2012/chart" uri="{CE6537A1-D6FC-4f65-9D91-7224C49458BB}">
                  <c15:layout/>
                </c:ext>
              </c:extLst>
            </c:dLbl>
            <c:dLbl>
              <c:idx val="3"/>
              <c:layout>
                <c:manualLayout>
                  <c:x val="-0.00104166666666667"/>
                  <c:y val="-0.14715020919875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ED5D-44F3-963F-2460CCB38971}"/>
                </c:ext>
                <c:ext xmlns:c15="http://schemas.microsoft.com/office/drawing/2012/chart" uri="{CE6537A1-D6FC-4f65-9D91-7224C49458BB}">
                  <c15:layout/>
                </c:ext>
              </c:extLst>
            </c:dLbl>
            <c:dLbl>
              <c:idx val="4"/>
              <c:layout>
                <c:manualLayout>
                  <c:x val="0.00120772946859899"/>
                  <c:y val="-0.072475408713365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D5D-44F3-963F-2460CCB38971}"/>
                </c:ext>
                <c:ext xmlns:c15="http://schemas.microsoft.com/office/drawing/2012/chart" uri="{CE6537A1-D6FC-4f65-9D91-7224C49458BB}">
                  <c15:layout/>
                </c:ext>
              </c:extLst>
            </c:dLbl>
            <c:dLbl>
              <c:idx val="5"/>
              <c:layout>
                <c:manualLayout>
                  <c:x val="-0.00263262795275598"/>
                  <c:y val="-0.089659019650097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ED5D-44F3-963F-2460CCB38971}"/>
                </c:ext>
                <c:ext xmlns:c15="http://schemas.microsoft.com/office/drawing/2012/chart" uri="{CE6537A1-D6FC-4f65-9D91-7224C49458BB}">
                  <c15:layout/>
                </c:ext>
              </c:extLst>
            </c:dLbl>
            <c:dLbl>
              <c:idx val="6"/>
              <c:layout>
                <c:manualLayout>
                  <c:x val="0.000449833530730266"/>
                  <c:y val="-0.14928817995171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ED5D-44F3-963F-2460CCB38971}"/>
                </c:ext>
                <c:ext xmlns:c15="http://schemas.microsoft.com/office/drawing/2012/chart" uri="{CE6537A1-D6FC-4f65-9D91-7224C49458BB}">
                  <c15:layout/>
                </c:ext>
              </c:extLst>
            </c:dLbl>
            <c:dLbl>
              <c:idx val="7"/>
              <c:layout>
                <c:manualLayout>
                  <c:x val="0.0"/>
                  <c:y val="-0.25160225315675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ED5D-44F3-963F-2460CCB38971}"/>
                </c:ext>
                <c:ext xmlns:c15="http://schemas.microsoft.com/office/drawing/2012/chart" uri="{CE6537A1-D6FC-4f65-9D91-7224C49458BB}">
                  <c15:layout/>
                </c:ext>
              </c:extLst>
            </c:dLbl>
            <c:dLbl>
              <c:idx val="8"/>
              <c:layout>
                <c:manualLayout>
                  <c:x val="0.00120772946859903"/>
                  <c:y val="-0.03294274083052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ED5D-44F3-963F-2460CCB38971}"/>
                </c:ext>
                <c:ext xmlns:c15="http://schemas.microsoft.com/office/drawing/2012/chart" uri="{CE6537A1-D6FC-4f65-9D91-7224C49458BB}">
                  <c15:layout/>
                </c:ext>
              </c:extLst>
            </c:dLbl>
            <c:dLbl>
              <c:idx val="9"/>
              <c:layout>
                <c:manualLayout>
                  <c:x val="0.00120772946859912"/>
                  <c:y val="-0.12252576104177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ED5D-44F3-963F-2460CCB38971}"/>
                </c:ext>
                <c:ext xmlns:c15="http://schemas.microsoft.com/office/drawing/2012/chart" uri="{CE6537A1-D6FC-4f65-9D91-7224C49458BB}">
                  <c15:layout/>
                </c:ext>
              </c:extLst>
            </c:dLbl>
            <c:dLbl>
              <c:idx val="10"/>
              <c:layout>
                <c:manualLayout>
                  <c:x val="-0.000875574146981627"/>
                  <c:y val="-0.10619250675255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ED5D-44F3-963F-2460CCB38971}"/>
                </c:ext>
                <c:ext xmlns:c15="http://schemas.microsoft.com/office/drawing/2012/chart" uri="{CE6537A1-D6FC-4f65-9D91-7224C49458BB}">
                  <c15:layout/>
                </c:ext>
              </c:extLst>
            </c:dLbl>
            <c:dLbl>
              <c:idx val="11"/>
              <c:layout>
                <c:manualLayout>
                  <c:x val="0.00120772946859886"/>
                  <c:y val="-0.0712518770088649"/>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ED5D-44F3-963F-2460CCB38971}"/>
                </c:ext>
                <c:ext xmlns:c15="http://schemas.microsoft.com/office/drawing/2012/chart" uri="{CE6537A1-D6FC-4f65-9D91-7224C49458BB}">
                  <c15:layout/>
                </c:ext>
              </c:extLst>
            </c:dLbl>
            <c:dLbl>
              <c:idx val="12"/>
              <c:layout>
                <c:manualLayout>
                  <c:x val="0.0"/>
                  <c:y val="-0.062495949521733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ED5D-44F3-963F-2460CCB38971}"/>
                </c:ext>
                <c:ext xmlns:c15="http://schemas.microsoft.com/office/drawing/2012/chart" uri="{CE6537A1-D6FC-4f65-9D91-7224C49458BB}">
                  <c15:layout/>
                </c:ext>
              </c:extLst>
            </c:dLbl>
            <c:dLbl>
              <c:idx val="13"/>
              <c:layout>
                <c:manualLayout>
                  <c:x val="-1.7670478600047E-16"/>
                  <c:y val="-0.066615629205013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B-ED5D-44F3-963F-2460CCB38971}"/>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Sheet1!$A$2:$A$14</c:f>
              <c:strCache>
                <c:ptCount val="13"/>
                <c:pt idx="0">
                  <c:v>Belize</c:v>
                </c:pt>
                <c:pt idx="1">
                  <c:v>Costa Rica</c:v>
                </c:pt>
                <c:pt idx="2">
                  <c:v>Honduras</c:v>
                </c:pt>
                <c:pt idx="3">
                  <c:v>Nicaragua</c:v>
                </c:pt>
                <c:pt idx="4">
                  <c:v>Greece</c:v>
                </c:pt>
                <c:pt idx="5">
                  <c:v>Ukraine</c:v>
                </c:pt>
                <c:pt idx="6">
                  <c:v>Cameroon</c:v>
                </c:pt>
                <c:pt idx="7">
                  <c:v>Malawi</c:v>
                </c:pt>
                <c:pt idx="8">
                  <c:v>Senegal</c:v>
                </c:pt>
                <c:pt idx="9">
                  <c:v>Uganda</c:v>
                </c:pt>
                <c:pt idx="10">
                  <c:v>Fiji</c:v>
                </c:pt>
                <c:pt idx="11">
                  <c:v>Korea</c:v>
                </c:pt>
                <c:pt idx="12">
                  <c:v>Timor-Leste</c:v>
                </c:pt>
              </c:strCache>
            </c:strRef>
          </c:cat>
          <c:val>
            <c:numRef>
              <c:f>Sheet1!$B$2:$B$14</c:f>
              <c:numCache>
                <c:formatCode>0%</c:formatCode>
                <c:ptCount val="13"/>
                <c:pt idx="0">
                  <c:v>0.283</c:v>
                </c:pt>
                <c:pt idx="1">
                  <c:v>0.143</c:v>
                </c:pt>
                <c:pt idx="2">
                  <c:v>0.046</c:v>
                </c:pt>
                <c:pt idx="3">
                  <c:v>0.089</c:v>
                </c:pt>
                <c:pt idx="4">
                  <c:v>0.034</c:v>
                </c:pt>
                <c:pt idx="5">
                  <c:v>0.04</c:v>
                </c:pt>
                <c:pt idx="6">
                  <c:v>0.09</c:v>
                </c:pt>
                <c:pt idx="7">
                  <c:v>0.1758</c:v>
                </c:pt>
                <c:pt idx="8">
                  <c:v>0.01</c:v>
                </c:pt>
                <c:pt idx="9">
                  <c:v>0.07</c:v>
                </c:pt>
                <c:pt idx="10">
                  <c:v>0.06</c:v>
                </c:pt>
                <c:pt idx="11">
                  <c:v>0.03</c:v>
                </c:pt>
                <c:pt idx="12">
                  <c:v>0.03</c:v>
                </c:pt>
              </c:numCache>
            </c:numRef>
          </c:val>
          <c:extLst xmlns:c16r2="http://schemas.microsoft.com/office/drawing/2015/06/chart">
            <c:ext xmlns:c16="http://schemas.microsoft.com/office/drawing/2014/chart" uri="{C3380CC4-5D6E-409C-BE32-E72D297353CC}">
              <c16:uniqueId val="{0000001C-ED5D-44F3-963F-2460CCB38971}"/>
            </c:ext>
          </c:extLst>
        </c:ser>
        <c:dLbls>
          <c:showLegendKey val="0"/>
          <c:showVal val="0"/>
          <c:showCatName val="0"/>
          <c:showSerName val="0"/>
          <c:showPercent val="0"/>
          <c:showBubbleSize val="0"/>
        </c:dLbls>
        <c:gapWidth val="75"/>
        <c:overlap val="49"/>
        <c:axId val="-2145489304"/>
        <c:axId val="-2145487976"/>
      </c:barChart>
      <c:catAx>
        <c:axId val="-2145489304"/>
        <c:scaling>
          <c:orientation val="minMax"/>
        </c:scaling>
        <c:delete val="0"/>
        <c:axPos val="b"/>
        <c:numFmt formatCode="General" sourceLinked="0"/>
        <c:majorTickMark val="out"/>
        <c:minorTickMark val="none"/>
        <c:tickLblPos val="nextTo"/>
        <c:txPr>
          <a:bodyPr/>
          <a:lstStyle/>
          <a:p>
            <a:pPr>
              <a:defRPr sz="1400" b="1">
                <a:latin typeface="+mn-lt"/>
                <a:cs typeface="Helvetica"/>
              </a:defRPr>
            </a:pPr>
            <a:endParaRPr lang="en-US"/>
          </a:p>
        </c:txPr>
        <c:crossAx val="-2145487976"/>
        <c:crosses val="autoZero"/>
        <c:auto val="1"/>
        <c:lblAlgn val="ctr"/>
        <c:lblOffset val="100"/>
        <c:noMultiLvlLbl val="0"/>
      </c:catAx>
      <c:valAx>
        <c:axId val="-2145487976"/>
        <c:scaling>
          <c:orientation val="minMax"/>
        </c:scaling>
        <c:delete val="1"/>
        <c:axPos val="l"/>
        <c:numFmt formatCode="0%" sourceLinked="1"/>
        <c:majorTickMark val="out"/>
        <c:minorTickMark val="none"/>
        <c:tickLblPos val="nextTo"/>
        <c:crossAx val="-2145489304"/>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accent1">
                    <a:lumMod val="50000"/>
                  </a:schemeClr>
                </a:solidFill>
              </a:defRPr>
            </a:pPr>
            <a:r>
              <a:rPr lang="en-US" sz="2400" b="1" i="0" baseline="0" dirty="0">
                <a:solidFill>
                  <a:schemeClr val="accent1">
                    <a:lumMod val="50000"/>
                  </a:schemeClr>
                </a:solidFill>
                <a:latin typeface="+mj-lt"/>
              </a:rPr>
              <a:t>At least one member of household went without food </a:t>
            </a:r>
          </a:p>
          <a:p>
            <a:pPr>
              <a:defRPr sz="2400">
                <a:solidFill>
                  <a:schemeClr val="accent1">
                    <a:lumMod val="50000"/>
                  </a:schemeClr>
                </a:solidFill>
              </a:defRPr>
            </a:pPr>
            <a:r>
              <a:rPr lang="en-US" sz="2400" b="1" i="0" baseline="0" dirty="0">
                <a:solidFill>
                  <a:schemeClr val="accent1">
                    <a:lumMod val="50000"/>
                  </a:schemeClr>
                </a:solidFill>
                <a:latin typeface="+mj-lt"/>
              </a:rPr>
              <a:t>at least one day during previous month</a:t>
            </a:r>
            <a:endParaRPr lang="en-US" sz="2400" b="1" dirty="0">
              <a:solidFill>
                <a:schemeClr val="accent1">
                  <a:lumMod val="50000"/>
                </a:schemeClr>
              </a:solidFill>
              <a:latin typeface="+mj-lt"/>
            </a:endParaRPr>
          </a:p>
        </c:rich>
      </c:tx>
      <c:layout>
        <c:manualLayout>
          <c:xMode val="edge"/>
          <c:yMode val="edge"/>
          <c:x val="0.0143149641017095"/>
          <c:y val="0.0111643256351371"/>
        </c:manualLayout>
      </c:layout>
      <c:overlay val="0"/>
    </c:title>
    <c:autoTitleDeleted val="0"/>
    <c:plotArea>
      <c:layout>
        <c:manualLayout>
          <c:layoutTarget val="inner"/>
          <c:xMode val="edge"/>
          <c:yMode val="edge"/>
          <c:x val="0.00220458553791887"/>
          <c:y val="0.168291522074804"/>
          <c:w val="0.988060827208129"/>
          <c:h val="0.645725325115861"/>
        </c:manualLayout>
      </c:layout>
      <c:barChart>
        <c:barDir val="col"/>
        <c:grouping val="stacked"/>
        <c:varyColors val="0"/>
        <c:ser>
          <c:idx val="0"/>
          <c:order val="0"/>
          <c:tx>
            <c:strRef>
              <c:f>Sheet1!$B$1</c:f>
              <c:strCache>
                <c:ptCount val="1"/>
                <c:pt idx="0">
                  <c:v>Column1</c:v>
                </c:pt>
              </c:strCache>
            </c:strRef>
          </c:tx>
          <c:spPr>
            <a:solidFill>
              <a:schemeClr val="accent5">
                <a:lumMod val="60000"/>
                <a:lumOff val="40000"/>
              </a:schemeClr>
            </a:solidFill>
            <a:ln>
              <a:noFill/>
            </a:ln>
          </c:spPr>
          <c:invertIfNegative val="0"/>
          <c:dPt>
            <c:idx val="0"/>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1-6660-401C-A984-22E1008E01F9}"/>
              </c:ext>
            </c:extLst>
          </c:dPt>
          <c:dPt>
            <c:idx val="1"/>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3-6660-401C-A984-22E1008E01F9}"/>
              </c:ext>
            </c:extLst>
          </c:dPt>
          <c:dPt>
            <c:idx val="2"/>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5-6660-401C-A984-22E1008E01F9}"/>
              </c:ext>
            </c:extLst>
          </c:dPt>
          <c:dPt>
            <c:idx val="3"/>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7-6660-401C-A984-22E1008E01F9}"/>
              </c:ext>
            </c:extLst>
          </c:dPt>
          <c:dPt>
            <c:idx val="4"/>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9-6660-401C-A984-22E1008E01F9}"/>
              </c:ext>
            </c:extLst>
          </c:dPt>
          <c:dPt>
            <c:idx val="5"/>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B-6660-401C-A984-22E1008E01F9}"/>
              </c:ext>
            </c:extLst>
          </c:dPt>
          <c:dPt>
            <c:idx val="6"/>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0D-6660-401C-A984-22E1008E01F9}"/>
              </c:ext>
            </c:extLst>
          </c:dPt>
          <c:dPt>
            <c:idx val="7"/>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0F-6660-401C-A984-22E1008E01F9}"/>
              </c:ext>
            </c:extLst>
          </c:dPt>
          <c:dPt>
            <c:idx val="8"/>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1-6660-401C-A984-22E1008E01F9}"/>
              </c:ext>
            </c:extLst>
          </c:dPt>
          <c:dLbls>
            <c:dLbl>
              <c:idx val="0"/>
              <c:layout>
                <c:manualLayout>
                  <c:x val="-0.000204147583935067"/>
                  <c:y val="-0.11232394494377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6660-401C-A984-22E1008E01F9}"/>
                </c:ext>
                <c:ext xmlns:c15="http://schemas.microsoft.com/office/drawing/2012/chart" uri="{CE6537A1-D6FC-4f65-9D91-7224C49458BB}">
                  <c15:layout/>
                </c:ext>
              </c:extLst>
            </c:dLbl>
            <c:dLbl>
              <c:idx val="1"/>
              <c:layout>
                <c:manualLayout>
                  <c:x val="0.00220653133274491"/>
                  <c:y val="-0.114918766222184"/>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660-401C-A984-22E1008E01F9}"/>
                </c:ext>
                <c:ext xmlns:c15="http://schemas.microsoft.com/office/drawing/2012/chart" uri="{CE6537A1-D6FC-4f65-9D91-7224C49458BB}">
                  <c15:layout/>
                </c:ext>
              </c:extLst>
            </c:dLbl>
            <c:dLbl>
              <c:idx val="2"/>
              <c:layout>
                <c:manualLayout>
                  <c:x val="0.0"/>
                  <c:y val="-0.13750732614733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660-401C-A984-22E1008E01F9}"/>
                </c:ext>
                <c:ext xmlns:c15="http://schemas.microsoft.com/office/drawing/2012/chart" uri="{CE6537A1-D6FC-4f65-9D91-7224C49458BB}">
                  <c15:layout/>
                </c:ext>
              </c:extLst>
            </c:dLbl>
            <c:dLbl>
              <c:idx val="3"/>
              <c:layout>
                <c:manualLayout>
                  <c:x val="-0.000229874250793278"/>
                  <c:y val="-0.24125212503776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6660-401C-A984-22E1008E01F9}"/>
                </c:ext>
                <c:ext xmlns:c15="http://schemas.microsoft.com/office/drawing/2012/chart" uri="{CE6537A1-D6FC-4f65-9D91-7224C49458BB}">
                  <c15:layout/>
                </c:ext>
              </c:extLst>
            </c:dLbl>
            <c:dLbl>
              <c:idx val="4"/>
              <c:layout>
                <c:manualLayout>
                  <c:x val="0.000216555020174644"/>
                  <c:y val="-0.105803036756328"/>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6660-401C-A984-22E1008E01F9}"/>
                </c:ext>
                <c:ext xmlns:c15="http://schemas.microsoft.com/office/drawing/2012/chart" uri="{CE6537A1-D6FC-4f65-9D91-7224C49458BB}">
                  <c15:layout/>
                </c:ext>
              </c:extLst>
            </c:dLbl>
            <c:dLbl>
              <c:idx val="5"/>
              <c:layout>
                <c:manualLayout>
                  <c:x val="0.000589856823452624"/>
                  <c:y val="-0.35475966495799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6660-401C-A984-22E1008E01F9}"/>
                </c:ext>
                <c:ext xmlns:c15="http://schemas.microsoft.com/office/drawing/2012/chart" uri="{CE6537A1-D6FC-4f65-9D91-7224C49458BB}">
                  <c15:layout/>
                </c:ext>
              </c:extLst>
            </c:dLbl>
            <c:dLbl>
              <c:idx val="6"/>
              <c:layout>
                <c:manualLayout>
                  <c:x val="-4.70090492492758E-7"/>
                  <c:y val="-0.14623172103487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6660-401C-A984-22E1008E01F9}"/>
                </c:ext>
                <c:ext xmlns:c15="http://schemas.microsoft.com/office/drawing/2012/chart" uri="{CE6537A1-D6FC-4f65-9D91-7224C49458BB}">
                  <c15:layout/>
                </c:ext>
              </c:extLst>
            </c:dLbl>
            <c:dLbl>
              <c:idx val="7"/>
              <c:layout>
                <c:manualLayout>
                  <c:x val="-0.00199004975124378"/>
                  <c:y val="-0.13134535367545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660-401C-A984-22E1008E01F9}"/>
                </c:ext>
                <c:ext xmlns:c15="http://schemas.microsoft.com/office/drawing/2012/chart" uri="{CE6537A1-D6FC-4f65-9D91-7224C49458BB}">
                  <c15:layout/>
                </c:ext>
              </c:extLst>
            </c:dLbl>
            <c:dLbl>
              <c:idx val="8"/>
              <c:layout>
                <c:manualLayout>
                  <c:x val="-0.00240963646093223"/>
                  <c:y val="-0.0871365593863874"/>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6660-401C-A984-22E1008E01F9}"/>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9"/>
                <c:pt idx="0">
                  <c:v>Belize</c:v>
                </c:pt>
                <c:pt idx="1">
                  <c:v>Costa Rica</c:v>
                </c:pt>
                <c:pt idx="2">
                  <c:v>Honduras</c:v>
                </c:pt>
                <c:pt idx="3">
                  <c:v>Nicaragua</c:v>
                </c:pt>
                <c:pt idx="4">
                  <c:v>Greece</c:v>
                </c:pt>
                <c:pt idx="5">
                  <c:v>Malawi</c:v>
                </c:pt>
                <c:pt idx="6">
                  <c:v>Fiji</c:v>
                </c:pt>
                <c:pt idx="7">
                  <c:v>Korea</c:v>
                </c:pt>
                <c:pt idx="8">
                  <c:v>Timor-Leste</c:v>
                </c:pt>
              </c:strCache>
            </c:strRef>
          </c:cat>
          <c:val>
            <c:numRef>
              <c:f>Sheet1!$B$2:$B$11</c:f>
              <c:numCache>
                <c:formatCode>0%</c:formatCode>
                <c:ptCount val="9"/>
                <c:pt idx="0">
                  <c:v>0.14</c:v>
                </c:pt>
                <c:pt idx="1">
                  <c:v>0.14</c:v>
                </c:pt>
                <c:pt idx="2">
                  <c:v>0.18</c:v>
                </c:pt>
                <c:pt idx="3">
                  <c:v>0.4</c:v>
                </c:pt>
                <c:pt idx="4">
                  <c:v>0.1</c:v>
                </c:pt>
                <c:pt idx="5">
                  <c:v>0.62</c:v>
                </c:pt>
                <c:pt idx="6">
                  <c:v>0.19</c:v>
                </c:pt>
                <c:pt idx="7">
                  <c:v>0.16</c:v>
                </c:pt>
                <c:pt idx="8">
                  <c:v>0.09</c:v>
                </c:pt>
              </c:numCache>
            </c:numRef>
          </c:val>
          <c:extLst xmlns:c16r2="http://schemas.microsoft.com/office/drawing/2015/06/chart">
            <c:ext xmlns:c16="http://schemas.microsoft.com/office/drawing/2014/chart" uri="{C3380CC4-5D6E-409C-BE32-E72D297353CC}">
              <c16:uniqueId val="{00000014-6660-401C-A984-22E1008E01F9}"/>
            </c:ext>
          </c:extLst>
        </c:ser>
        <c:dLbls>
          <c:showLegendKey val="0"/>
          <c:showVal val="1"/>
          <c:showCatName val="0"/>
          <c:showSerName val="0"/>
          <c:showPercent val="0"/>
          <c:showBubbleSize val="0"/>
        </c:dLbls>
        <c:gapWidth val="75"/>
        <c:overlap val="66"/>
        <c:axId val="2080965016"/>
        <c:axId val="2080968056"/>
      </c:barChart>
      <c:catAx>
        <c:axId val="2080965016"/>
        <c:scaling>
          <c:orientation val="minMax"/>
        </c:scaling>
        <c:delete val="0"/>
        <c:axPos val="b"/>
        <c:numFmt formatCode="General" sourceLinked="0"/>
        <c:majorTickMark val="out"/>
        <c:minorTickMark val="none"/>
        <c:tickLblPos val="nextTo"/>
        <c:txPr>
          <a:bodyPr/>
          <a:lstStyle/>
          <a:p>
            <a:pPr>
              <a:defRPr sz="1600">
                <a:latin typeface="+mn-lt"/>
                <a:cs typeface="Helvetica"/>
              </a:defRPr>
            </a:pPr>
            <a:endParaRPr lang="en-US"/>
          </a:p>
        </c:txPr>
        <c:crossAx val="2080968056"/>
        <c:crosses val="autoZero"/>
        <c:auto val="1"/>
        <c:lblAlgn val="ctr"/>
        <c:lblOffset val="100"/>
        <c:noMultiLvlLbl val="0"/>
      </c:catAx>
      <c:valAx>
        <c:axId val="2080968056"/>
        <c:scaling>
          <c:orientation val="minMax"/>
        </c:scaling>
        <c:delete val="1"/>
        <c:axPos val="l"/>
        <c:numFmt formatCode="0%" sourceLinked="1"/>
        <c:majorTickMark val="out"/>
        <c:minorTickMark val="none"/>
        <c:tickLblPos val="nextTo"/>
        <c:crossAx val="2080965016"/>
        <c:crosses val="autoZero"/>
        <c:crossBetween val="between"/>
      </c:valAx>
    </c:plotArea>
    <c:plotVisOnly val="1"/>
    <c:dispBlanksAs val="gap"/>
    <c:showDLblsOverMax val="0"/>
  </c:chart>
  <c:spPr>
    <a:ln w="6350">
      <a:solidFill>
        <a:schemeClr val="bg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accent1">
                    <a:lumMod val="50000"/>
                  </a:schemeClr>
                </a:solidFill>
              </a:defRPr>
            </a:pPr>
            <a:r>
              <a:rPr lang="en-AU" sz="2400" b="1" i="0" baseline="0" dirty="0">
                <a:solidFill>
                  <a:schemeClr val="accent1">
                    <a:lumMod val="50000"/>
                  </a:schemeClr>
                </a:solidFill>
                <a:latin typeface="+mj-lt"/>
              </a:rPr>
              <a:t>HIV status disclosed to employer or coworker without consent</a:t>
            </a:r>
            <a:endParaRPr lang="en-AU" sz="2400" b="1" dirty="0">
              <a:solidFill>
                <a:schemeClr val="accent1">
                  <a:lumMod val="50000"/>
                </a:schemeClr>
              </a:solidFill>
              <a:latin typeface="+mj-lt"/>
            </a:endParaRPr>
          </a:p>
        </c:rich>
      </c:tx>
      <c:layout>
        <c:manualLayout>
          <c:xMode val="edge"/>
          <c:yMode val="edge"/>
          <c:x val="0.190625623728696"/>
          <c:y val="0.0292153511248715"/>
        </c:manualLayout>
      </c:layout>
      <c:overlay val="0"/>
    </c:title>
    <c:autoTitleDeleted val="0"/>
    <c:plotArea>
      <c:layout>
        <c:manualLayout>
          <c:layoutTarget val="inner"/>
          <c:xMode val="edge"/>
          <c:yMode val="edge"/>
          <c:x val="0.00912146398366871"/>
          <c:y val="0.222241039160571"/>
          <c:w val="0.967682673925019"/>
          <c:h val="0.596586762574856"/>
        </c:manualLayout>
      </c:layout>
      <c:barChart>
        <c:barDir val="col"/>
        <c:grouping val="stacked"/>
        <c:varyColors val="0"/>
        <c:ser>
          <c:idx val="0"/>
          <c:order val="0"/>
          <c:tx>
            <c:strRef>
              <c:f>Sheet1!$B$1</c:f>
              <c:strCache>
                <c:ptCount val="1"/>
                <c:pt idx="0">
                  <c:v>Column1</c:v>
                </c:pt>
              </c:strCache>
            </c:strRef>
          </c:tx>
          <c:spPr>
            <a:solidFill>
              <a:srgbClr val="C3D69B"/>
            </a:solidFill>
            <a:ln>
              <a:noFill/>
            </a:ln>
          </c:spPr>
          <c:invertIfNegative val="0"/>
          <c:dPt>
            <c:idx val="0"/>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1-CBB3-4A79-9278-482393550679}"/>
              </c:ext>
            </c:extLst>
          </c:dPt>
          <c:dPt>
            <c:idx val="1"/>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3-CBB3-4A79-9278-482393550679}"/>
              </c:ext>
            </c:extLst>
          </c:dPt>
          <c:dPt>
            <c:idx val="2"/>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5-CBB3-4A79-9278-482393550679}"/>
              </c:ext>
            </c:extLst>
          </c:dPt>
          <c:dPt>
            <c:idx val="3"/>
            <c:invertIfNegative val="0"/>
            <c:bubble3D val="0"/>
            <c:spPr>
              <a:solidFill>
                <a:srgbClr val="FFC000"/>
              </a:solidFill>
              <a:ln>
                <a:noFill/>
              </a:ln>
            </c:spPr>
            <c:extLst xmlns:c16r2="http://schemas.microsoft.com/office/drawing/2015/06/chart">
              <c:ext xmlns:c16="http://schemas.microsoft.com/office/drawing/2014/chart" uri="{C3380CC4-5D6E-409C-BE32-E72D297353CC}">
                <c16:uniqueId val="{00000007-CBB3-4A79-9278-482393550679}"/>
              </c:ext>
            </c:extLst>
          </c:dPt>
          <c:dPt>
            <c:idx val="4"/>
            <c:invertIfNegative val="0"/>
            <c:bubble3D val="0"/>
            <c:spPr>
              <a:solidFill>
                <a:srgbClr val="00B0F0"/>
              </a:solidFill>
              <a:ln>
                <a:noFill/>
              </a:ln>
            </c:spPr>
            <c:extLst xmlns:c16r2="http://schemas.microsoft.com/office/drawing/2015/06/chart">
              <c:ext xmlns:c16="http://schemas.microsoft.com/office/drawing/2014/chart" uri="{C3380CC4-5D6E-409C-BE32-E72D297353CC}">
                <c16:uniqueId val="{00000009-CBB3-4A79-9278-482393550679}"/>
              </c:ext>
            </c:extLst>
          </c:dPt>
          <c:dPt>
            <c:idx val="5"/>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B-CBB3-4A79-9278-482393550679}"/>
              </c:ext>
            </c:extLst>
          </c:dPt>
          <c:dPt>
            <c:idx val="6"/>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D-CBB3-4A79-9278-482393550679}"/>
              </c:ext>
            </c:extLst>
          </c:dPt>
          <c:dPt>
            <c:idx val="7"/>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0F-CBB3-4A79-9278-482393550679}"/>
              </c:ext>
            </c:extLst>
          </c:dPt>
          <c:dPt>
            <c:idx val="8"/>
            <c:invertIfNegative val="0"/>
            <c:bubble3D val="0"/>
            <c:spPr>
              <a:solidFill>
                <a:srgbClr val="92D050"/>
              </a:solidFill>
              <a:ln>
                <a:noFill/>
              </a:ln>
            </c:spPr>
            <c:extLst xmlns:c16r2="http://schemas.microsoft.com/office/drawing/2015/06/chart">
              <c:ext xmlns:c16="http://schemas.microsoft.com/office/drawing/2014/chart" uri="{C3380CC4-5D6E-409C-BE32-E72D297353CC}">
                <c16:uniqueId val="{00000011-CBB3-4A79-9278-482393550679}"/>
              </c:ext>
            </c:extLst>
          </c:dPt>
          <c:dPt>
            <c:idx val="9"/>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3-CBB3-4A79-9278-482393550679}"/>
              </c:ext>
            </c:extLst>
          </c:dPt>
          <c:dPt>
            <c:idx val="10"/>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5-CBB3-4A79-9278-482393550679}"/>
              </c:ext>
            </c:extLst>
          </c:dPt>
          <c:dPt>
            <c:idx val="11"/>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7-CBB3-4A79-9278-482393550679}"/>
              </c:ext>
            </c:extLst>
          </c:dPt>
          <c:dPt>
            <c:idx val="12"/>
            <c:invertIfNegative val="0"/>
            <c:bubble3D val="0"/>
            <c:spPr>
              <a:solidFill>
                <a:srgbClr val="BA186D"/>
              </a:solidFill>
              <a:ln>
                <a:noFill/>
              </a:ln>
            </c:spPr>
            <c:extLst xmlns:c16r2="http://schemas.microsoft.com/office/drawing/2015/06/chart">
              <c:ext xmlns:c16="http://schemas.microsoft.com/office/drawing/2014/chart" uri="{C3380CC4-5D6E-409C-BE32-E72D297353CC}">
                <c16:uniqueId val="{00000019-CBB3-4A79-9278-482393550679}"/>
              </c:ext>
            </c:extLst>
          </c:dPt>
          <c:dLbls>
            <c:dLbl>
              <c:idx val="0"/>
              <c:layout>
                <c:manualLayout>
                  <c:x val="0.00291026902887139"/>
                  <c:y val="-0.306505223010094"/>
                </c:manualLayout>
              </c:layout>
              <c:spPr>
                <a:noFill/>
                <a:ln>
                  <a:noFill/>
                </a:ln>
                <a:effectLst/>
              </c:spPr>
              <c:txPr>
                <a:bodyPr wrap="square" lIns="38100" tIns="19050" rIns="38100" bIns="19050" anchor="ctr">
                  <a:noAutofit/>
                </a:bodyPr>
                <a:lstStyle/>
                <a:p>
                  <a:pPr>
                    <a:defRPr sz="1600"/>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BB3-4A79-9278-482393550679}"/>
                </c:ext>
                <c:ext xmlns:c15="http://schemas.microsoft.com/office/drawing/2012/chart" uri="{CE6537A1-D6FC-4f65-9D91-7224C49458BB}">
                  <c15:layout>
                    <c:manualLayout>
                      <c:w val="6.2566205289361257E-2"/>
                      <c:h val="0.15004190163590969"/>
                    </c:manualLayout>
                  </c15:layout>
                </c:ext>
              </c:extLst>
            </c:dLbl>
            <c:dLbl>
              <c:idx val="1"/>
              <c:layout>
                <c:manualLayout>
                  <c:x val="0.00312499999999998"/>
                  <c:y val="-0.112774538833821"/>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260416666666666"/>
                  <c:y val="-0.078837751056017"/>
                </c:manualLayout>
              </c:layout>
              <c:spPr>
                <a:noFill/>
                <a:ln>
                  <a:noFill/>
                </a:ln>
                <a:effectLst/>
              </c:spPr>
              <c:txPr>
                <a:bodyPr wrap="square" lIns="38100" tIns="19050" rIns="38100" bIns="19050" anchor="ctr">
                  <a:noAutofit/>
                </a:bodyPr>
                <a:lstStyle/>
                <a:p>
                  <a:pPr>
                    <a:defRPr sz="1600"/>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BB3-4A79-9278-482393550679}"/>
                </c:ext>
                <c:ext xmlns:c15="http://schemas.microsoft.com/office/drawing/2012/chart" uri="{CE6537A1-D6FC-4f65-9D91-7224C49458BB}">
                  <c15:layout>
                    <c:manualLayout>
                      <c:w val="4.0854166666666664E-2"/>
                      <c:h val="9.0024999119749302E-2"/>
                    </c:manualLayout>
                  </c15:layout>
                </c:ext>
              </c:extLst>
            </c:dLbl>
            <c:dLbl>
              <c:idx val="3"/>
              <c:layout>
                <c:manualLayout>
                  <c:x val="-0.00104576043409519"/>
                  <c:y val="-0.073944788298142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CBB3-4A79-9278-482393550679}"/>
                </c:ext>
                <c:ext xmlns:c15="http://schemas.microsoft.com/office/drawing/2012/chart" uri="{CE6537A1-D6FC-4f65-9D91-7224C49458BB}">
                  <c15:layout/>
                </c:ext>
              </c:extLst>
            </c:dLbl>
            <c:dLbl>
              <c:idx val="4"/>
              <c:layout>
                <c:manualLayout>
                  <c:x val="0.0"/>
                  <c:y val="-0.10705006979536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BB3-4A79-9278-482393550679}"/>
                </c:ext>
                <c:ext xmlns:c15="http://schemas.microsoft.com/office/drawing/2012/chart" uri="{CE6537A1-D6FC-4f65-9D91-7224C49458BB}">
                  <c15:layout/>
                </c:ext>
              </c:extLst>
            </c:dLbl>
            <c:dLbl>
              <c:idx val="5"/>
              <c:layout>
                <c:manualLayout>
                  <c:x val="0.00240050853018373"/>
                  <c:y val="-0.27735234220512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CBB3-4A79-9278-482393550679}"/>
                </c:ext>
                <c:ext xmlns:c15="http://schemas.microsoft.com/office/drawing/2012/chart" uri="{CE6537A1-D6FC-4f65-9D91-7224C49458BB}">
                  <c15:layout/>
                </c:ext>
              </c:extLst>
            </c:dLbl>
            <c:dLbl>
              <c:idx val="6"/>
              <c:layout>
                <c:manualLayout>
                  <c:x val="0.00031291112988941"/>
                  <c:y val="-0.058663104556706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CBB3-4A79-9278-482393550679}"/>
                </c:ext>
                <c:ext xmlns:c15="http://schemas.microsoft.com/office/drawing/2012/chart" uri="{CE6537A1-D6FC-4f65-9D91-7224C49458BB}">
                  <c15:layout/>
                </c:ext>
              </c:extLst>
            </c:dLbl>
            <c:dLbl>
              <c:idx val="7"/>
              <c:layout>
                <c:manualLayout>
                  <c:x val="7.638800644812E-17"/>
                  <c:y val="-0.18896813038159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CBB3-4A79-9278-482393550679}"/>
                </c:ext>
                <c:ext xmlns:c15="http://schemas.microsoft.com/office/drawing/2012/chart" uri="{CE6537A1-D6FC-4f65-9D91-7224C49458BB}">
                  <c15:layout/>
                </c:ext>
              </c:extLst>
            </c:dLbl>
            <c:dLbl>
              <c:idx val="8"/>
              <c:layout>
                <c:manualLayout>
                  <c:x val="0.00104166666666667"/>
                  <c:y val="-0.082139770180741"/>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CBB3-4A79-9278-482393550679}"/>
                </c:ext>
                <c:ext xmlns:c15="http://schemas.microsoft.com/office/drawing/2012/chart" uri="{CE6537A1-D6FC-4f65-9D91-7224C49458BB}">
                  <c15:layout/>
                </c:ext>
              </c:extLst>
            </c:dLbl>
            <c:dLbl>
              <c:idx val="9"/>
              <c:layout>
                <c:manualLayout>
                  <c:x val="0.00104166666666651"/>
                  <c:y val="-0.081073928564532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CBB3-4A79-9278-482393550679}"/>
                </c:ext>
                <c:ext xmlns:c15="http://schemas.microsoft.com/office/drawing/2012/chart" uri="{CE6537A1-D6FC-4f65-9D91-7224C49458BB}">
                  <c15:layout/>
                </c:ext>
              </c:extLst>
            </c:dLbl>
            <c:dLbl>
              <c:idx val="10"/>
              <c:layout>
                <c:manualLayout>
                  <c:x val="0.00312499999999985"/>
                  <c:y val="-0.081568231922774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CBB3-4A79-9278-482393550679}"/>
                </c:ext>
                <c:ext xmlns:c15="http://schemas.microsoft.com/office/drawing/2012/chart" uri="{CE6537A1-D6FC-4f65-9D91-7224C49458BB}">
                  <c15:layout/>
                </c:ext>
              </c:extLst>
            </c:dLbl>
            <c:dLbl>
              <c:idx val="11"/>
              <c:layout>
                <c:manualLayout>
                  <c:x val="-0.000834892646563937"/>
                  <c:y val="-0.20492708895686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CBB3-4A79-9278-482393550679}"/>
                </c:ext>
                <c:ext xmlns:c15="http://schemas.microsoft.com/office/drawing/2012/chart" uri="{CE6537A1-D6FC-4f65-9D91-7224C49458BB}">
                  <c15:layout/>
                </c:ext>
              </c:extLst>
            </c:dLbl>
            <c:dLbl>
              <c:idx val="12"/>
              <c:layout>
                <c:manualLayout>
                  <c:x val="0.0"/>
                  <c:y val="-0.193548387096774"/>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CBB3-4A79-9278-482393550679}"/>
                </c:ext>
                <c:ext xmlns:c15="http://schemas.microsoft.com/office/drawing/2012/chart" uri="{CE6537A1-D6FC-4f65-9D91-7224C49458BB}"/>
              </c:extLst>
            </c:dLbl>
            <c:dLbl>
              <c:idx val="13"/>
              <c:layout>
                <c:manualLayout>
                  <c:x val="-1.7670478600047E-16"/>
                  <c:y val="-0.066615629205013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CBB3-4A79-9278-482393550679}"/>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600"/>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Sheet1!$A$2:$A$14</c:f>
              <c:strCache>
                <c:ptCount val="12"/>
                <c:pt idx="0">
                  <c:v>Belize</c:v>
                </c:pt>
                <c:pt idx="1">
                  <c:v>Costa Rica</c:v>
                </c:pt>
                <c:pt idx="2">
                  <c:v>Honduras</c:v>
                </c:pt>
                <c:pt idx="3">
                  <c:v>Nicaragua</c:v>
                </c:pt>
                <c:pt idx="4">
                  <c:v>Greece</c:v>
                </c:pt>
                <c:pt idx="5">
                  <c:v>Cameroon</c:v>
                </c:pt>
                <c:pt idx="6">
                  <c:v>Malawi</c:v>
                </c:pt>
                <c:pt idx="7">
                  <c:v>Senegal</c:v>
                </c:pt>
                <c:pt idx="8">
                  <c:v>Uganda</c:v>
                </c:pt>
                <c:pt idx="9">
                  <c:v>Fiji</c:v>
                </c:pt>
                <c:pt idx="10">
                  <c:v>Korea</c:v>
                </c:pt>
                <c:pt idx="11">
                  <c:v>Timor-Leste</c:v>
                </c:pt>
              </c:strCache>
            </c:strRef>
          </c:cat>
          <c:val>
            <c:numRef>
              <c:f>Sheet1!$B$2:$B$14</c:f>
              <c:numCache>
                <c:formatCode>0%</c:formatCode>
                <c:ptCount val="12"/>
                <c:pt idx="0">
                  <c:v>0.18</c:v>
                </c:pt>
                <c:pt idx="1">
                  <c:v>0.05</c:v>
                </c:pt>
                <c:pt idx="2">
                  <c:v>0.02</c:v>
                </c:pt>
                <c:pt idx="3">
                  <c:v>0.03</c:v>
                </c:pt>
                <c:pt idx="4">
                  <c:v>0.05</c:v>
                </c:pt>
                <c:pt idx="5">
                  <c:v>0.17</c:v>
                </c:pt>
                <c:pt idx="6">
                  <c:v>0.02</c:v>
                </c:pt>
                <c:pt idx="7">
                  <c:v>0.11</c:v>
                </c:pt>
                <c:pt idx="8">
                  <c:v>0.04</c:v>
                </c:pt>
                <c:pt idx="9">
                  <c:v>0.04</c:v>
                </c:pt>
                <c:pt idx="10">
                  <c:v>0.04</c:v>
                </c:pt>
                <c:pt idx="11">
                  <c:v>0.12</c:v>
                </c:pt>
              </c:numCache>
            </c:numRef>
          </c:val>
          <c:extLst xmlns:c16r2="http://schemas.microsoft.com/office/drawing/2015/06/chart">
            <c:ext xmlns:c16="http://schemas.microsoft.com/office/drawing/2014/chart" uri="{C3380CC4-5D6E-409C-BE32-E72D297353CC}">
              <c16:uniqueId val="{0000001B-CBB3-4A79-9278-482393550679}"/>
            </c:ext>
          </c:extLst>
        </c:ser>
        <c:dLbls>
          <c:showLegendKey val="0"/>
          <c:showVal val="0"/>
          <c:showCatName val="0"/>
          <c:showSerName val="0"/>
          <c:showPercent val="0"/>
          <c:showBubbleSize val="0"/>
        </c:dLbls>
        <c:gapWidth val="75"/>
        <c:overlap val="100"/>
        <c:axId val="-2122858904"/>
        <c:axId val="-2122855784"/>
      </c:barChart>
      <c:catAx>
        <c:axId val="-2122858904"/>
        <c:scaling>
          <c:orientation val="minMax"/>
        </c:scaling>
        <c:delete val="0"/>
        <c:axPos val="b"/>
        <c:numFmt formatCode="General" sourceLinked="0"/>
        <c:majorTickMark val="out"/>
        <c:minorTickMark val="none"/>
        <c:tickLblPos val="nextTo"/>
        <c:txPr>
          <a:bodyPr/>
          <a:lstStyle/>
          <a:p>
            <a:pPr>
              <a:defRPr sz="1500" b="1">
                <a:latin typeface="+mn-lt"/>
                <a:cs typeface="Helvetica"/>
              </a:defRPr>
            </a:pPr>
            <a:endParaRPr lang="en-US"/>
          </a:p>
        </c:txPr>
        <c:crossAx val="-2122855784"/>
        <c:crosses val="autoZero"/>
        <c:auto val="1"/>
        <c:lblAlgn val="ctr"/>
        <c:lblOffset val="100"/>
        <c:noMultiLvlLbl val="0"/>
      </c:catAx>
      <c:valAx>
        <c:axId val="-2122855784"/>
        <c:scaling>
          <c:orientation val="minMax"/>
        </c:scaling>
        <c:delete val="1"/>
        <c:axPos val="l"/>
        <c:numFmt formatCode="0%" sourceLinked="1"/>
        <c:majorTickMark val="out"/>
        <c:minorTickMark val="none"/>
        <c:tickLblPos val="nextTo"/>
        <c:crossAx val="-2122858904"/>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accent1">
                    <a:lumMod val="50000"/>
                  </a:schemeClr>
                </a:solidFill>
              </a:defRPr>
            </a:pPr>
            <a:r>
              <a:rPr lang="en-US" sz="2400" b="1" dirty="0">
                <a:solidFill>
                  <a:schemeClr val="accent1">
                    <a:lumMod val="50000"/>
                  </a:schemeClr>
                </a:solidFill>
                <a:latin typeface="+mj-lt"/>
              </a:rPr>
              <a:t>Reactions of</a:t>
            </a:r>
            <a:r>
              <a:rPr lang="en-US" sz="2400" b="1" baseline="0" dirty="0">
                <a:solidFill>
                  <a:schemeClr val="accent1">
                    <a:lumMod val="50000"/>
                  </a:schemeClr>
                </a:solidFill>
                <a:latin typeface="+mj-lt"/>
              </a:rPr>
              <a:t> employers or coworkers </a:t>
            </a:r>
            <a:r>
              <a:rPr lang="en-US" sz="2400" b="1" dirty="0" smtClean="0">
                <a:solidFill>
                  <a:schemeClr val="accent1">
                    <a:lumMod val="50000"/>
                  </a:schemeClr>
                </a:solidFill>
                <a:latin typeface="+mj-lt"/>
              </a:rPr>
              <a:t>on </a:t>
            </a:r>
            <a:r>
              <a:rPr lang="en-US" sz="2400" b="1" dirty="0">
                <a:solidFill>
                  <a:schemeClr val="accent1">
                    <a:lumMod val="50000"/>
                  </a:schemeClr>
                </a:solidFill>
                <a:latin typeface="+mj-lt"/>
              </a:rPr>
              <a:t>learning</a:t>
            </a:r>
            <a:r>
              <a:rPr lang="en-US" sz="2400" b="1" baseline="0" dirty="0">
                <a:solidFill>
                  <a:schemeClr val="accent1">
                    <a:lumMod val="50000"/>
                  </a:schemeClr>
                </a:solidFill>
                <a:latin typeface="+mj-lt"/>
              </a:rPr>
              <a:t> respondents' </a:t>
            </a:r>
            <a:endParaRPr lang="en-US" sz="2400" b="1" baseline="0" dirty="0" smtClean="0">
              <a:solidFill>
                <a:schemeClr val="accent1">
                  <a:lumMod val="50000"/>
                </a:schemeClr>
              </a:solidFill>
              <a:latin typeface="+mj-lt"/>
            </a:endParaRPr>
          </a:p>
          <a:p>
            <a:pPr>
              <a:defRPr sz="2400">
                <a:solidFill>
                  <a:schemeClr val="accent1">
                    <a:lumMod val="50000"/>
                  </a:schemeClr>
                </a:solidFill>
              </a:defRPr>
            </a:pPr>
            <a:r>
              <a:rPr lang="en-US" sz="2400" b="1" baseline="0" dirty="0" smtClean="0">
                <a:solidFill>
                  <a:schemeClr val="accent1">
                    <a:lumMod val="50000"/>
                  </a:schemeClr>
                </a:solidFill>
                <a:latin typeface="+mj-lt"/>
              </a:rPr>
              <a:t>HIV-positive </a:t>
            </a:r>
            <a:r>
              <a:rPr lang="en-US" sz="2400" b="1" baseline="0" dirty="0">
                <a:solidFill>
                  <a:schemeClr val="accent1">
                    <a:lumMod val="50000"/>
                  </a:schemeClr>
                </a:solidFill>
                <a:latin typeface="+mj-lt"/>
              </a:rPr>
              <a:t>status</a:t>
            </a:r>
            <a:r>
              <a:rPr lang="en-US" sz="2400" b="1" dirty="0">
                <a:solidFill>
                  <a:schemeClr val="accent1">
                    <a:lumMod val="50000"/>
                  </a:schemeClr>
                </a:solidFill>
                <a:latin typeface="+mj-lt"/>
              </a:rPr>
              <a:t> </a:t>
            </a:r>
          </a:p>
        </c:rich>
      </c:tx>
      <c:layout>
        <c:manualLayout>
          <c:xMode val="edge"/>
          <c:yMode val="edge"/>
          <c:x val="0.153463910761155"/>
          <c:y val="0.0164302324835109"/>
        </c:manualLayout>
      </c:layout>
      <c:overlay val="0"/>
    </c:title>
    <c:autoTitleDeleted val="0"/>
    <c:plotArea>
      <c:layout>
        <c:manualLayout>
          <c:layoutTarget val="inner"/>
          <c:xMode val="edge"/>
          <c:yMode val="edge"/>
          <c:x val="0.0458368602362205"/>
          <c:y val="0.216834336852051"/>
          <c:w val="0.939878944686756"/>
          <c:h val="0.535302771121445"/>
        </c:manualLayout>
      </c:layout>
      <c:barChart>
        <c:barDir val="col"/>
        <c:grouping val="clustered"/>
        <c:varyColors val="0"/>
        <c:ser>
          <c:idx val="0"/>
          <c:order val="0"/>
          <c:tx>
            <c:strRef>
              <c:f>Sheet1!$B$1</c:f>
              <c:strCache>
                <c:ptCount val="1"/>
                <c:pt idx="0">
                  <c:v>Employers Discriminatory</c:v>
                </c:pt>
              </c:strCache>
            </c:strRef>
          </c:tx>
          <c:spPr>
            <a:solidFill>
              <a:schemeClr val="accent5">
                <a:lumMod val="75000"/>
              </a:schemeClr>
            </a:solidFill>
            <a:ln>
              <a:noFill/>
            </a:ln>
          </c:spPr>
          <c:invertIfNegative val="0"/>
          <c:cat>
            <c:strRef>
              <c:f>Sheet1!$A$2:$A$13</c:f>
              <c:strCache>
                <c:ptCount val="12"/>
                <c:pt idx="0">
                  <c:v>Belize</c:v>
                </c:pt>
                <c:pt idx="1">
                  <c:v>Costa Rica</c:v>
                </c:pt>
                <c:pt idx="2">
                  <c:v>Honduras</c:v>
                </c:pt>
                <c:pt idx="3">
                  <c:v>Nicaragua</c:v>
                </c:pt>
                <c:pt idx="4">
                  <c:v>Greece</c:v>
                </c:pt>
                <c:pt idx="5">
                  <c:v>Ukraine</c:v>
                </c:pt>
                <c:pt idx="6">
                  <c:v>Cameroon</c:v>
                </c:pt>
                <c:pt idx="7">
                  <c:v>Malawi</c:v>
                </c:pt>
                <c:pt idx="8">
                  <c:v>Senegal</c:v>
                </c:pt>
                <c:pt idx="9">
                  <c:v>Uganda</c:v>
                </c:pt>
                <c:pt idx="10">
                  <c:v>Fiji</c:v>
                </c:pt>
                <c:pt idx="11">
                  <c:v>Korea</c:v>
                </c:pt>
              </c:strCache>
            </c:strRef>
          </c:cat>
          <c:val>
            <c:numRef>
              <c:f>Sheet1!$B$2:$B$13</c:f>
              <c:numCache>
                <c:formatCode>0%</c:formatCode>
                <c:ptCount val="12"/>
                <c:pt idx="0">
                  <c:v>0.23</c:v>
                </c:pt>
                <c:pt idx="1">
                  <c:v>0.02</c:v>
                </c:pt>
                <c:pt idx="2">
                  <c:v>0.0</c:v>
                </c:pt>
                <c:pt idx="3">
                  <c:v>0.02</c:v>
                </c:pt>
                <c:pt idx="4">
                  <c:v>0.04</c:v>
                </c:pt>
                <c:pt idx="5">
                  <c:v>0.21</c:v>
                </c:pt>
                <c:pt idx="6">
                  <c:v>0.06</c:v>
                </c:pt>
                <c:pt idx="7">
                  <c:v>0.09</c:v>
                </c:pt>
                <c:pt idx="8">
                  <c:v>0.04</c:v>
                </c:pt>
                <c:pt idx="9">
                  <c:v>0.13</c:v>
                </c:pt>
                <c:pt idx="10">
                  <c:v>0.38</c:v>
                </c:pt>
                <c:pt idx="11">
                  <c:v>0.05</c:v>
                </c:pt>
              </c:numCache>
            </c:numRef>
          </c:val>
          <c:extLst xmlns:c16r2="http://schemas.microsoft.com/office/drawing/2015/06/chart">
            <c:ext xmlns:c16="http://schemas.microsoft.com/office/drawing/2014/chart" uri="{C3380CC4-5D6E-409C-BE32-E72D297353CC}">
              <c16:uniqueId val="{00000000-4C36-4E88-801F-DBDCE9CC99C3}"/>
            </c:ext>
          </c:extLst>
        </c:ser>
        <c:ser>
          <c:idx val="1"/>
          <c:order val="1"/>
          <c:tx>
            <c:strRef>
              <c:f>Sheet1!$C$1</c:f>
              <c:strCache>
                <c:ptCount val="1"/>
                <c:pt idx="0">
                  <c:v>Coworkers Discriminatory</c:v>
                </c:pt>
              </c:strCache>
            </c:strRef>
          </c:tx>
          <c:spPr>
            <a:solidFill>
              <a:schemeClr val="accent5">
                <a:lumMod val="40000"/>
                <a:lumOff val="60000"/>
              </a:schemeClr>
            </a:solidFill>
          </c:spPr>
          <c:invertIfNegative val="0"/>
          <c:cat>
            <c:strRef>
              <c:f>Sheet1!$A$2:$A$13</c:f>
              <c:strCache>
                <c:ptCount val="12"/>
                <c:pt idx="0">
                  <c:v>Belize</c:v>
                </c:pt>
                <c:pt idx="1">
                  <c:v>Costa Rica</c:v>
                </c:pt>
                <c:pt idx="2">
                  <c:v>Honduras</c:v>
                </c:pt>
                <c:pt idx="3">
                  <c:v>Nicaragua</c:v>
                </c:pt>
                <c:pt idx="4">
                  <c:v>Greece</c:v>
                </c:pt>
                <c:pt idx="5">
                  <c:v>Ukraine</c:v>
                </c:pt>
                <c:pt idx="6">
                  <c:v>Cameroon</c:v>
                </c:pt>
                <c:pt idx="7">
                  <c:v>Malawi</c:v>
                </c:pt>
                <c:pt idx="8">
                  <c:v>Senegal</c:v>
                </c:pt>
                <c:pt idx="9">
                  <c:v>Uganda</c:v>
                </c:pt>
                <c:pt idx="10">
                  <c:v>Fiji</c:v>
                </c:pt>
                <c:pt idx="11">
                  <c:v>Korea</c:v>
                </c:pt>
              </c:strCache>
            </c:strRef>
          </c:cat>
          <c:val>
            <c:numRef>
              <c:f>Sheet1!$C$2:$C$13</c:f>
              <c:numCache>
                <c:formatCode>0%</c:formatCode>
                <c:ptCount val="12"/>
                <c:pt idx="0">
                  <c:v>0.18</c:v>
                </c:pt>
                <c:pt idx="1">
                  <c:v>0.02</c:v>
                </c:pt>
                <c:pt idx="2">
                  <c:v>0.0</c:v>
                </c:pt>
                <c:pt idx="3">
                  <c:v>0.01</c:v>
                </c:pt>
                <c:pt idx="4">
                  <c:v>0.03</c:v>
                </c:pt>
                <c:pt idx="5">
                  <c:v>0.14</c:v>
                </c:pt>
                <c:pt idx="6">
                  <c:v>0.13</c:v>
                </c:pt>
                <c:pt idx="7">
                  <c:v>0.1</c:v>
                </c:pt>
                <c:pt idx="8">
                  <c:v>0.07</c:v>
                </c:pt>
                <c:pt idx="9">
                  <c:v>0.14</c:v>
                </c:pt>
                <c:pt idx="10">
                  <c:v>0.11</c:v>
                </c:pt>
                <c:pt idx="11">
                  <c:v>0.06</c:v>
                </c:pt>
              </c:numCache>
            </c:numRef>
          </c:val>
          <c:extLst xmlns:c16r2="http://schemas.microsoft.com/office/drawing/2015/06/chart">
            <c:ext xmlns:c16="http://schemas.microsoft.com/office/drawing/2014/chart" uri="{C3380CC4-5D6E-409C-BE32-E72D297353CC}">
              <c16:uniqueId val="{00000001-4C36-4E88-801F-DBDCE9CC99C3}"/>
            </c:ext>
          </c:extLst>
        </c:ser>
        <c:dLbls>
          <c:showLegendKey val="0"/>
          <c:showVal val="0"/>
          <c:showCatName val="0"/>
          <c:showSerName val="0"/>
          <c:showPercent val="0"/>
          <c:showBubbleSize val="0"/>
        </c:dLbls>
        <c:gapWidth val="75"/>
        <c:axId val="-2146521464"/>
        <c:axId val="-2146531736"/>
      </c:barChart>
      <c:catAx>
        <c:axId val="-2146521464"/>
        <c:scaling>
          <c:orientation val="minMax"/>
        </c:scaling>
        <c:delete val="0"/>
        <c:axPos val="b"/>
        <c:numFmt formatCode="General" sourceLinked="0"/>
        <c:majorTickMark val="out"/>
        <c:minorTickMark val="none"/>
        <c:tickLblPos val="nextTo"/>
        <c:txPr>
          <a:bodyPr/>
          <a:lstStyle/>
          <a:p>
            <a:pPr>
              <a:defRPr sz="1600" b="1">
                <a:latin typeface="+mn-lt"/>
                <a:cs typeface="Helvetica"/>
              </a:defRPr>
            </a:pPr>
            <a:endParaRPr lang="en-US"/>
          </a:p>
        </c:txPr>
        <c:crossAx val="-2146531736"/>
        <c:crosses val="autoZero"/>
        <c:auto val="1"/>
        <c:lblAlgn val="ctr"/>
        <c:lblOffset val="100"/>
        <c:noMultiLvlLbl val="0"/>
      </c:catAx>
      <c:valAx>
        <c:axId val="-2146531736"/>
        <c:scaling>
          <c:orientation val="minMax"/>
        </c:scaling>
        <c:delete val="0"/>
        <c:axPos val="l"/>
        <c:majorGridlines/>
        <c:numFmt formatCode="0%" sourceLinked="1"/>
        <c:majorTickMark val="out"/>
        <c:minorTickMark val="none"/>
        <c:tickLblPos val="nextTo"/>
        <c:txPr>
          <a:bodyPr/>
          <a:lstStyle/>
          <a:p>
            <a:pPr>
              <a:defRPr sz="1600"/>
            </a:pPr>
            <a:endParaRPr lang="en-US"/>
          </a:p>
        </c:txPr>
        <c:crossAx val="-2146521464"/>
        <c:crosses val="autoZero"/>
        <c:crossBetween val="between"/>
        <c:majorUnit val="0.1"/>
      </c:valAx>
    </c:plotArea>
    <c:legend>
      <c:legendPos val="b"/>
      <c:legendEntry>
        <c:idx val="1"/>
        <c:txPr>
          <a:bodyPr/>
          <a:lstStyle/>
          <a:p>
            <a:pPr>
              <a:defRPr sz="2000">
                <a:solidFill>
                  <a:schemeClr val="accent1">
                    <a:lumMod val="75000"/>
                  </a:schemeClr>
                </a:solidFill>
              </a:defRPr>
            </a:pPr>
            <a:endParaRPr lang="en-US"/>
          </a:p>
        </c:txPr>
      </c:legendEntry>
      <c:layout>
        <c:manualLayout>
          <c:xMode val="edge"/>
          <c:yMode val="edge"/>
          <c:x val="0.150051099081365"/>
          <c:y val="0.808755244575719"/>
          <c:w val="0.67802280183727"/>
          <c:h val="0.191244755424281"/>
        </c:manualLayout>
      </c:layout>
      <c:overlay val="0"/>
      <c:txPr>
        <a:bodyPr/>
        <a:lstStyle/>
        <a:p>
          <a:pPr>
            <a:defRPr sz="2000">
              <a:solidFill>
                <a:srgbClr val="002060"/>
              </a:solidFill>
            </a:defRPr>
          </a:pPr>
          <a:endParaRPr lang="en-US"/>
        </a:p>
      </c:txPr>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73C4D-0B63-415B-9711-0FE57042C9DD}" type="datetimeFigureOut">
              <a:rPr lang="en-AU" smtClean="0"/>
              <a:t>7/25/18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49D2F-C146-44A2-BF50-C376E62587A4}" type="slidenum">
              <a:rPr lang="en-AU" smtClean="0"/>
              <a:t>‹#›</a:t>
            </a:fld>
            <a:endParaRPr lang="en-AU"/>
          </a:p>
        </p:txBody>
      </p:sp>
    </p:spTree>
    <p:extLst>
      <p:ext uri="{BB962C8B-B14F-4D97-AF65-F5344CB8AC3E}">
        <p14:creationId xmlns:p14="http://schemas.microsoft.com/office/powerpoint/2010/main" val="101367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1</a:t>
            </a:fld>
            <a:endParaRPr lang="en-AU"/>
          </a:p>
        </p:txBody>
      </p:sp>
    </p:spTree>
    <p:extLst>
      <p:ext uri="{BB962C8B-B14F-4D97-AF65-F5344CB8AC3E}">
        <p14:creationId xmlns:p14="http://schemas.microsoft.com/office/powerpoint/2010/main" val="414717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HIV-related discrimination remains a significant cause or factor in job refusal, lack of job opportunities and job loss, making it abundantly clear why many PLHIV are hesitant to let their HIV status become known to employers or coworkers. Confidentiality of HIV status remains an important issue because the negative consequences of HIV disclosure can extend beyond job loss or poor treatment in the workplace as the workplace is not isolated from the broader community.</a:t>
            </a:r>
            <a:endParaRPr lang="en-AU" dirty="0" smtClean="0"/>
          </a:p>
          <a:p>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12</a:t>
            </a:fld>
            <a:endParaRPr lang="en-AU"/>
          </a:p>
        </p:txBody>
      </p:sp>
    </p:spTree>
    <p:extLst>
      <p:ext uri="{BB962C8B-B14F-4D97-AF65-F5344CB8AC3E}">
        <p14:creationId xmlns:p14="http://schemas.microsoft.com/office/powerpoint/2010/main" val="3390632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Discrimination by employers and coworkers upon learning of a person’s HIV status remained common. This may be because PLHIV try to limit disclosure to employers and coworkers to situations where they anticipate a supportive response, but it may also reflect the benefits of effective education programmes and increased understanding among employers that HIV status is no impairment to work.</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13</a:t>
            </a:fld>
            <a:endParaRPr lang="en-AU"/>
          </a:p>
        </p:txBody>
      </p:sp>
    </p:spTree>
    <p:extLst>
      <p:ext uri="{BB962C8B-B14F-4D97-AF65-F5344CB8AC3E}">
        <p14:creationId xmlns:p14="http://schemas.microsoft.com/office/powerpoint/2010/main" val="348090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Many PLHIV were forced to live in a context of insecure employment.  Of those who had lost jobs,</a:t>
            </a:r>
            <a:r>
              <a:rPr lang="en-AU" sz="1200" kern="1200" baseline="0" dirty="0" smtClean="0">
                <a:solidFill>
                  <a:schemeClr val="tx1"/>
                </a:solidFill>
                <a:effectLst/>
                <a:latin typeface="+mn-lt"/>
                <a:ea typeface="+mn-ea"/>
                <a:cs typeface="+mn-cs"/>
              </a:rPr>
              <a:t> b</a:t>
            </a:r>
            <a:r>
              <a:rPr lang="en-AU" sz="1200" kern="1200" dirty="0" smtClean="0">
                <a:solidFill>
                  <a:schemeClr val="tx1"/>
                </a:solidFill>
                <a:effectLst/>
                <a:latin typeface="+mn-lt"/>
                <a:ea typeface="+mn-ea"/>
                <a:cs typeface="+mn-cs"/>
              </a:rPr>
              <a:t>etween 15% and 80% of PLHIV had suffered job loss wholly or partly as a result of</a:t>
            </a:r>
            <a:r>
              <a:rPr lang="en-US" sz="1200" kern="1200" dirty="0" smtClean="0">
                <a:solidFill>
                  <a:schemeClr val="tx1"/>
                </a:solidFill>
                <a:effectLst/>
                <a:latin typeface="+mn-lt"/>
                <a:ea typeface="+mn-ea"/>
                <a:cs typeface="+mn-cs"/>
              </a:rPr>
              <a:t> their HIV status. </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3</a:t>
            </a:fld>
            <a:endParaRPr lang="en-AU"/>
          </a:p>
        </p:txBody>
      </p:sp>
    </p:spTree>
    <p:extLst>
      <p:ext uri="{BB962C8B-B14F-4D97-AF65-F5344CB8AC3E}">
        <p14:creationId xmlns:p14="http://schemas.microsoft.com/office/powerpoint/2010/main" val="343854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ongoing</a:t>
            </a:r>
            <a:r>
              <a:rPr lang="en-US" sz="1200" kern="1200" baseline="0" dirty="0" smtClean="0">
                <a:solidFill>
                  <a:schemeClr val="tx1"/>
                </a:solidFill>
                <a:effectLst/>
                <a:latin typeface="+mn-lt"/>
                <a:ea typeface="+mn-ea"/>
                <a:cs typeface="+mn-cs"/>
              </a:rPr>
              <a:t> impact of discrimination on job security is shocking. </a:t>
            </a:r>
            <a:r>
              <a:rPr lang="en-US" sz="1200" kern="1200" dirty="0" smtClean="0">
                <a:solidFill>
                  <a:schemeClr val="tx1"/>
                </a:solidFill>
                <a:effectLst/>
                <a:latin typeface="+mn-lt"/>
                <a:ea typeface="+mn-ea"/>
                <a:cs typeface="+mn-cs"/>
              </a:rPr>
              <a:t>In fact, HIV may contribute even more greatly to employment loss than reflected in the data because the above charts: </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exclude cases where employers were </a:t>
            </a:r>
            <a:r>
              <a:rPr lang="en-US" sz="1200" u="sng" kern="1200" dirty="0" smtClean="0">
                <a:solidFill>
                  <a:schemeClr val="tx1"/>
                </a:solidFill>
                <a:effectLst/>
                <a:latin typeface="+mn-lt"/>
                <a:ea typeface="+mn-ea"/>
                <a:cs typeface="+mn-cs"/>
              </a:rPr>
              <a:t>not </a:t>
            </a:r>
            <a:r>
              <a:rPr lang="en-US" sz="1200" kern="1200" dirty="0" smtClean="0">
                <a:solidFill>
                  <a:schemeClr val="tx1"/>
                </a:solidFill>
                <a:effectLst/>
                <a:latin typeface="+mn-lt"/>
                <a:ea typeface="+mn-ea"/>
                <a:cs typeface="+mn-cs"/>
              </a:rPr>
              <a:t>aware of respondents’ HIV-positive status, suggesting HIV-related discrimination would have been higher if all employees’ HIV positive status were known, and</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exclude data from those who may have been dismissed as a result of discrimination based on their HIV status, but were unaware that was the basis of the decision. </a:t>
            </a:r>
            <a:endParaRPr lang="en-AU" sz="1200" kern="120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Importantly, the i</a:t>
            </a:r>
            <a:r>
              <a:rPr lang="en-US" sz="1200" kern="1200" dirty="0" smtClean="0">
                <a:solidFill>
                  <a:schemeClr val="tx1"/>
                </a:solidFill>
                <a:effectLst/>
                <a:latin typeface="+mn-lt"/>
                <a:ea typeface="+mn-ea"/>
                <a:cs typeface="+mn-cs"/>
              </a:rPr>
              <a:t>mpact of poor health on work security and opportunity also remains an issue – showing the crucial inter-relationship of access to effective antiretroviral treatment/health care and employment security because most PLHIV on effective treatment can maintain or regain their health and can fully participate in employment.</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4</a:t>
            </a:fld>
            <a:endParaRPr lang="en-AU"/>
          </a:p>
        </p:txBody>
      </p:sp>
    </p:spTree>
    <p:extLst>
      <p:ext uri="{BB962C8B-B14F-4D97-AF65-F5344CB8AC3E}">
        <p14:creationId xmlns:p14="http://schemas.microsoft.com/office/powerpoint/2010/main" val="1314577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formal employment</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5</a:t>
            </a:fld>
            <a:endParaRPr lang="en-AU"/>
          </a:p>
        </p:txBody>
      </p:sp>
    </p:spTree>
    <p:extLst>
      <p:ext uri="{BB962C8B-B14F-4D97-AF65-F5344CB8AC3E}">
        <p14:creationId xmlns:p14="http://schemas.microsoft.com/office/powerpoint/2010/main" val="84816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And</a:t>
            </a:r>
            <a:r>
              <a:rPr lang="en-AU" baseline="0" dirty="0" smtClean="0"/>
              <a:t> in informal employment</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6</a:t>
            </a:fld>
            <a:endParaRPr lang="en-AU"/>
          </a:p>
        </p:txBody>
      </p:sp>
    </p:spTree>
    <p:extLst>
      <p:ext uri="{BB962C8B-B14F-4D97-AF65-F5344CB8AC3E}">
        <p14:creationId xmlns:p14="http://schemas.microsoft.com/office/powerpoint/2010/main" val="672986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many countries, PLHIV had their job description changed, the nature of their work changed, or they had been refused promotion as a result of having HIV</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7</a:t>
            </a:fld>
            <a:endParaRPr lang="en-AU"/>
          </a:p>
        </p:txBody>
      </p:sp>
    </p:spTree>
    <p:extLst>
      <p:ext uri="{BB962C8B-B14F-4D97-AF65-F5344CB8AC3E}">
        <p14:creationId xmlns:p14="http://schemas.microsoft.com/office/powerpoint/2010/main" val="216627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many countries, PLHIV had their job description changed, the nature of their work changed, or they had been refused promotion as a result of having HIV</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8</a:t>
            </a:fld>
            <a:endParaRPr lang="en-AU"/>
          </a:p>
        </p:txBody>
      </p:sp>
    </p:spTree>
    <p:extLst>
      <p:ext uri="{BB962C8B-B14F-4D97-AF65-F5344CB8AC3E}">
        <p14:creationId xmlns:p14="http://schemas.microsoft.com/office/powerpoint/2010/main" val="3646706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PLHIV had been unable to secure employment during the previous 12 months once their HIV status became known, ranging from 1% (Senegal) to 28% (Belize). While it would be reasonable to expect only a small proportion of respondents to be refused employment or work opportunity because of their HIV status - because most employers would have no reason to know the HIV status of their prospective employees - the high numbers of respondents reporting this form of discrimination highlights the need for both anti-discrimination and privacy protections in all countries and for the abolition of pre-employment HIV testing. </a:t>
            </a:r>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9</a:t>
            </a:fld>
            <a:endParaRPr lang="en-AU"/>
          </a:p>
        </p:txBody>
      </p:sp>
    </p:spTree>
    <p:extLst>
      <p:ext uri="{BB962C8B-B14F-4D97-AF65-F5344CB8AC3E}">
        <p14:creationId xmlns:p14="http://schemas.microsoft.com/office/powerpoint/2010/main" val="5997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Access to work takes on particular significance when people are living in poverty. In all countries, some respondents or their families had been without enough food at least once during the previous month. In some cases, respondents did not have enough food to eat every day throughout the month.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2149D2F-C146-44A2-BF50-C376E62587A4}" type="slidenum">
              <a:rPr lang="en-AU" smtClean="0"/>
              <a:t>11</a:t>
            </a:fld>
            <a:endParaRPr lang="en-AU"/>
          </a:p>
        </p:txBody>
      </p:sp>
    </p:spTree>
    <p:extLst>
      <p:ext uri="{BB962C8B-B14F-4D97-AF65-F5344CB8AC3E}">
        <p14:creationId xmlns:p14="http://schemas.microsoft.com/office/powerpoint/2010/main" val="267087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CC62A23-E461-4BAE-ADEE-C5E72D2D5084}" type="datetimeFigureOut">
              <a:rPr lang="en-AU" smtClean="0"/>
              <a:t>7/25/18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152286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C62A23-E461-4BAE-ADEE-C5E72D2D5084}" type="datetimeFigureOut">
              <a:rPr lang="en-AU" smtClean="0"/>
              <a:t>7/25/18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41355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C62A23-E461-4BAE-ADEE-C5E72D2D5084}" type="datetimeFigureOut">
              <a:rPr lang="en-AU" smtClean="0"/>
              <a:t>7/25/18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59475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C62A23-E461-4BAE-ADEE-C5E72D2D5084}" type="datetimeFigureOut">
              <a:rPr lang="en-AU" smtClean="0"/>
              <a:t>7/25/18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84964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62A23-E461-4BAE-ADEE-C5E72D2D5084}" type="datetimeFigureOut">
              <a:rPr lang="en-AU" smtClean="0"/>
              <a:t>7/25/18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6630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CC62A23-E461-4BAE-ADEE-C5E72D2D5084}" type="datetimeFigureOut">
              <a:rPr lang="en-AU" smtClean="0"/>
              <a:t>7/25/18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283325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CC62A23-E461-4BAE-ADEE-C5E72D2D5084}" type="datetimeFigureOut">
              <a:rPr lang="en-AU" smtClean="0"/>
              <a:t>7/25/18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65059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CC62A23-E461-4BAE-ADEE-C5E72D2D5084}" type="datetimeFigureOut">
              <a:rPr lang="en-AU" smtClean="0"/>
              <a:t>7/25/18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200579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62A23-E461-4BAE-ADEE-C5E72D2D5084}" type="datetimeFigureOut">
              <a:rPr lang="en-AU" smtClean="0"/>
              <a:t>7/25/18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226185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62A23-E461-4BAE-ADEE-C5E72D2D5084}" type="datetimeFigureOut">
              <a:rPr lang="en-AU" smtClean="0"/>
              <a:t>7/25/18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89393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62A23-E461-4BAE-ADEE-C5E72D2D5084}" type="datetimeFigureOut">
              <a:rPr lang="en-AU" smtClean="0"/>
              <a:t>7/25/18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D26ED2-903D-4C71-AD21-F7C92C5E5E54}" type="slidenum">
              <a:rPr lang="en-AU" smtClean="0"/>
              <a:t>‹#›</a:t>
            </a:fld>
            <a:endParaRPr lang="en-AU"/>
          </a:p>
        </p:txBody>
      </p:sp>
    </p:spTree>
    <p:extLst>
      <p:ext uri="{BB962C8B-B14F-4D97-AF65-F5344CB8AC3E}">
        <p14:creationId xmlns:p14="http://schemas.microsoft.com/office/powerpoint/2010/main" val="1632325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62A23-E461-4BAE-ADEE-C5E72D2D5084}" type="datetimeFigureOut">
              <a:rPr lang="en-AU" smtClean="0"/>
              <a:t>7/25/18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26ED2-903D-4C71-AD21-F7C92C5E5E54}" type="slidenum">
              <a:rPr lang="en-AU" smtClean="0"/>
              <a:t>‹#›</a:t>
            </a:fld>
            <a:endParaRPr lang="en-AU"/>
          </a:p>
        </p:txBody>
      </p:sp>
    </p:spTree>
    <p:extLst>
      <p:ext uri="{BB962C8B-B14F-4D97-AF65-F5344CB8AC3E}">
        <p14:creationId xmlns:p14="http://schemas.microsoft.com/office/powerpoint/2010/main" val="357601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p:txBody>
          <a:bodyPr/>
          <a:lstStyle/>
          <a:p>
            <a:pPr marL="0" indent="0">
              <a:buNone/>
            </a:pPr>
            <a:r>
              <a:rPr lang="en-AU" dirty="0" smtClean="0"/>
              <a:t>  </a:t>
            </a:r>
            <a:endParaRPr lang="en-AU" dirty="0"/>
          </a:p>
        </p:txBody>
      </p:sp>
      <p:pic>
        <p:nvPicPr>
          <p:cNvPr id="7" name="Picture 6"/>
          <p:cNvPicPr>
            <a:picLocks noChangeAspect="1"/>
          </p:cNvPicPr>
          <p:nvPr/>
        </p:nvPicPr>
        <p:blipFill>
          <a:blip r:embed="rId3"/>
          <a:stretch>
            <a:fillRect/>
          </a:stretch>
        </p:blipFill>
        <p:spPr>
          <a:xfrm>
            <a:off x="0" y="-18987"/>
            <a:ext cx="12192000" cy="6895973"/>
          </a:xfrm>
          <a:prstGeom prst="rect">
            <a:avLst/>
          </a:prstGeom>
          <a:solidFill>
            <a:srgbClr val="77CAD0"/>
          </a:solidFill>
          <a:ln>
            <a:solidFill>
              <a:srgbClr val="FFFFFF"/>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0" y="6077087"/>
            <a:ext cx="2286000" cy="809625"/>
          </a:xfrm>
          <a:prstGeom prst="rect">
            <a:avLst/>
          </a:prstGeom>
        </p:spPr>
      </p:pic>
      <p:pic>
        <p:nvPicPr>
          <p:cNvPr id="8" name="Picture 7"/>
          <p:cNvPicPr>
            <a:picLocks noChangeAspect="1"/>
          </p:cNvPicPr>
          <p:nvPr/>
        </p:nvPicPr>
        <p:blipFill>
          <a:blip r:embed="rId5"/>
          <a:stretch>
            <a:fillRect/>
          </a:stretch>
        </p:blipFill>
        <p:spPr>
          <a:xfrm>
            <a:off x="10554789" y="112712"/>
            <a:ext cx="1494336" cy="542465"/>
          </a:xfrm>
          <a:prstGeom prst="rect">
            <a:avLst/>
          </a:prstGeom>
        </p:spPr>
      </p:pic>
    </p:spTree>
    <p:extLst>
      <p:ext uri="{BB962C8B-B14F-4D97-AF65-F5344CB8AC3E}">
        <p14:creationId xmlns:p14="http://schemas.microsoft.com/office/powerpoint/2010/main" val="35309857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5243" y="1108172"/>
            <a:ext cx="9101798" cy="4351338"/>
          </a:xfrm>
        </p:spPr>
        <p:txBody>
          <a:bodyPr/>
          <a:lstStyle/>
          <a:p>
            <a:pPr marL="0" indent="0">
              <a:buNone/>
            </a:pPr>
            <a:r>
              <a:rPr lang="en-US" sz="3200" i="1" dirty="0" smtClean="0">
                <a:solidFill>
                  <a:schemeClr val="accent1">
                    <a:lumMod val="50000"/>
                  </a:schemeClr>
                </a:solidFill>
              </a:rPr>
              <a:t>I </a:t>
            </a:r>
            <a:r>
              <a:rPr lang="en-US" sz="3200" i="1" dirty="0">
                <a:solidFill>
                  <a:schemeClr val="accent1">
                    <a:lumMod val="50000"/>
                  </a:schemeClr>
                </a:solidFill>
              </a:rPr>
              <a:t>went to pick my appointment letter only to be told that I had to undergo a medical examination. I already knew my </a:t>
            </a:r>
            <a:r>
              <a:rPr lang="en-US" sz="3200" i="1" dirty="0" smtClean="0">
                <a:solidFill>
                  <a:schemeClr val="accent1">
                    <a:lumMod val="50000"/>
                  </a:schemeClr>
                </a:solidFill>
              </a:rPr>
              <a:t>sero</a:t>
            </a:r>
            <a:r>
              <a:rPr lang="en-US" sz="3200" i="1" dirty="0">
                <a:solidFill>
                  <a:schemeClr val="accent1">
                    <a:lumMod val="50000"/>
                  </a:schemeClr>
                </a:solidFill>
              </a:rPr>
              <a:t> </a:t>
            </a:r>
            <a:r>
              <a:rPr lang="en-US" sz="3200" i="1" dirty="0" smtClean="0">
                <a:solidFill>
                  <a:schemeClr val="accent1">
                    <a:lumMod val="50000"/>
                  </a:schemeClr>
                </a:solidFill>
              </a:rPr>
              <a:t>status </a:t>
            </a:r>
            <a:r>
              <a:rPr lang="en-US" sz="3200" i="1" dirty="0">
                <a:solidFill>
                  <a:schemeClr val="accent1">
                    <a:lumMod val="50000"/>
                  </a:schemeClr>
                </a:solidFill>
              </a:rPr>
              <a:t>which I told the human resources officer. She said I had to do the examination which confirmed to them my HIV-positive status. That marked the end of getting the job as they could not recruit me even though I had passed the interview.</a:t>
            </a:r>
            <a:endParaRPr lang="en-AU" sz="3200" dirty="0">
              <a:solidFill>
                <a:schemeClr val="accent1">
                  <a:lumMod val="50000"/>
                </a:schemeClr>
              </a:solidFill>
            </a:endParaRPr>
          </a:p>
          <a:p>
            <a:pPr marL="0" indent="0" algn="r">
              <a:buNone/>
            </a:pPr>
            <a:r>
              <a:rPr lang="en-US" sz="3200" dirty="0" smtClean="0"/>
              <a:t>Cameroon</a:t>
            </a:r>
            <a:endParaRPr lang="en-AU" sz="3200" dirty="0"/>
          </a:p>
          <a:p>
            <a:pPr marL="0" indent="0">
              <a:buNone/>
            </a:pPr>
            <a:endParaRPr lang="en-AU" dirty="0"/>
          </a:p>
        </p:txBody>
      </p:sp>
    </p:spTree>
    <p:extLst>
      <p:ext uri="{BB962C8B-B14F-4D97-AF65-F5344CB8AC3E}">
        <p14:creationId xmlns:p14="http://schemas.microsoft.com/office/powerpoint/2010/main" val="42220248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570803"/>
            <a:ext cx="11840308" cy="1119885"/>
          </a:xfrm>
        </p:spPr>
        <p:txBody>
          <a:bodyPr>
            <a:normAutofit/>
          </a:bodyPr>
          <a:lstStyle/>
          <a:p>
            <a:r>
              <a:rPr lang="en-AU" sz="4000" b="1" dirty="0" smtClean="0">
                <a:solidFill>
                  <a:srgbClr val="BF1F45"/>
                </a:solidFill>
              </a:rPr>
              <a:t>Poor employment undermines food security</a:t>
            </a:r>
            <a:br>
              <a:rPr lang="en-AU" sz="4000" b="1" dirty="0" smtClean="0">
                <a:solidFill>
                  <a:srgbClr val="BF1F45"/>
                </a:solidFill>
              </a:rPr>
            </a:br>
            <a:r>
              <a:rPr lang="en-AU" sz="1100" b="1" dirty="0" smtClean="0">
                <a:solidFill>
                  <a:srgbClr val="BF1F45"/>
                </a:solidFill>
              </a:rPr>
              <a:t/>
            </a:r>
            <a:br>
              <a:rPr lang="en-AU" sz="1100" b="1" dirty="0" smtClean="0">
                <a:solidFill>
                  <a:srgbClr val="BF1F45"/>
                </a:solidFill>
              </a:rPr>
            </a:br>
            <a:r>
              <a:rPr lang="en-AU" sz="2200" dirty="0" smtClean="0">
                <a:solidFill>
                  <a:schemeClr val="accent1">
                    <a:lumMod val="50000"/>
                  </a:schemeClr>
                </a:solidFill>
                <a:latin typeface="+mn-lt"/>
              </a:rPr>
              <a:t>The </a:t>
            </a:r>
            <a:r>
              <a:rPr lang="en-AU" sz="2200" dirty="0" smtClean="0">
                <a:solidFill>
                  <a:srgbClr val="002060"/>
                </a:solidFill>
                <a:latin typeface="+mn-lt"/>
              </a:rPr>
              <a:t>findings on employment are particularly concerning when considered in relation to food security</a:t>
            </a:r>
            <a:endParaRPr lang="en-AU" sz="2200" dirty="0">
              <a:latin typeface="+mn-lt"/>
            </a:endParaRPr>
          </a:p>
        </p:txBody>
      </p:sp>
      <p:pic>
        <p:nvPicPr>
          <p:cNvPr id="4" name="Picture 3"/>
          <p:cNvPicPr>
            <a:picLocks noChangeAspect="1"/>
          </p:cNvPicPr>
          <p:nvPr/>
        </p:nvPicPr>
        <p:blipFill>
          <a:blip r:embed="rId3"/>
          <a:stretch>
            <a:fillRect/>
          </a:stretch>
        </p:blipFill>
        <p:spPr>
          <a:xfrm>
            <a:off x="0" y="0"/>
            <a:ext cx="12192000" cy="570803"/>
          </a:xfrm>
          <a:prstGeom prst="rect">
            <a:avLst/>
          </a:prstGeom>
        </p:spPr>
      </p:pic>
      <p:pic>
        <p:nvPicPr>
          <p:cNvPr id="6" name="Picture 5"/>
          <p:cNvPicPr>
            <a:picLocks noChangeAspect="1"/>
          </p:cNvPicPr>
          <p:nvPr/>
        </p:nvPicPr>
        <p:blipFill>
          <a:blip r:embed="rId4"/>
          <a:stretch>
            <a:fillRect/>
          </a:stretch>
        </p:blipFill>
        <p:spPr>
          <a:xfrm>
            <a:off x="0" y="6563464"/>
            <a:ext cx="12192000" cy="294536"/>
          </a:xfrm>
          <a:prstGeom prst="rect">
            <a:avLst/>
          </a:prstGeom>
        </p:spPr>
      </p:pic>
      <p:sp>
        <p:nvSpPr>
          <p:cNvPr id="5" name="Content Placeholder 4"/>
          <p:cNvSpPr>
            <a:spLocks noGrp="1"/>
          </p:cNvSpPr>
          <p:nvPr>
            <p:ph idx="1"/>
          </p:nvPr>
        </p:nvSpPr>
        <p:spPr/>
        <p:txBody>
          <a:bodyPr/>
          <a:lstStyle/>
          <a:p>
            <a:pPr marL="0" indent="0">
              <a:buNone/>
            </a:pPr>
            <a:r>
              <a:rPr lang="en-AU" dirty="0" smtClean="0"/>
              <a:t> </a:t>
            </a:r>
            <a:endParaRPr lang="en-AU" dirty="0"/>
          </a:p>
        </p:txBody>
      </p:sp>
      <p:graphicFrame>
        <p:nvGraphicFramePr>
          <p:cNvPr id="8" name="C 1"/>
          <p:cNvGraphicFramePr/>
          <p:nvPr>
            <p:extLst>
              <p:ext uri="{D42A27DB-BD31-4B8C-83A1-F6EECF244321}">
                <p14:modId xmlns:p14="http://schemas.microsoft.com/office/powerpoint/2010/main" val="24601390"/>
              </p:ext>
            </p:extLst>
          </p:nvPr>
        </p:nvGraphicFramePr>
        <p:xfrm>
          <a:off x="566057" y="2077189"/>
          <a:ext cx="11521440" cy="441069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248542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570803"/>
            <a:ext cx="11840308" cy="1275414"/>
          </a:xfrm>
        </p:spPr>
        <p:txBody>
          <a:bodyPr>
            <a:normAutofit fontScale="90000"/>
          </a:bodyPr>
          <a:lstStyle/>
          <a:p>
            <a:r>
              <a:rPr lang="en-AU" sz="3600" b="1" dirty="0">
                <a:solidFill>
                  <a:srgbClr val="BF1F45"/>
                </a:solidFill>
              </a:rPr>
              <a:t>Breaches of confidentiality in the workplace continue </a:t>
            </a:r>
            <a:r>
              <a:rPr lang="en-AU" sz="3600" b="1" dirty="0" smtClean="0">
                <a:solidFill>
                  <a:srgbClr val="BF1F45"/>
                </a:solidFill>
              </a:rPr>
              <a:t/>
            </a:r>
            <a:br>
              <a:rPr lang="en-AU" sz="3600" b="1" dirty="0" smtClean="0">
                <a:solidFill>
                  <a:srgbClr val="BF1F45"/>
                </a:solidFill>
              </a:rPr>
            </a:br>
            <a:r>
              <a:rPr lang="en-AU" sz="900" b="1" dirty="0" smtClean="0">
                <a:solidFill>
                  <a:srgbClr val="BF1F45"/>
                </a:solidFill>
              </a:rPr>
              <a:t/>
            </a:r>
            <a:br>
              <a:rPr lang="en-AU" sz="900" b="1" dirty="0" smtClean="0">
                <a:solidFill>
                  <a:srgbClr val="BF1F45"/>
                </a:solidFill>
              </a:rPr>
            </a:br>
            <a:r>
              <a:rPr lang="en-AU" sz="2200" dirty="0" smtClean="0">
                <a:solidFill>
                  <a:schemeClr val="accent1">
                    <a:lumMod val="50000"/>
                  </a:schemeClr>
                </a:solidFill>
                <a:latin typeface="+mn-lt"/>
              </a:rPr>
              <a:t>Between</a:t>
            </a:r>
            <a:r>
              <a:rPr lang="en-AU" sz="900" dirty="0" smtClean="0">
                <a:solidFill>
                  <a:schemeClr val="accent1">
                    <a:lumMod val="50000"/>
                  </a:schemeClr>
                </a:solidFill>
                <a:latin typeface="+mn-lt"/>
              </a:rPr>
              <a:t> </a:t>
            </a:r>
            <a:r>
              <a:rPr lang="en-AU" sz="2200" dirty="0" smtClean="0">
                <a:solidFill>
                  <a:srgbClr val="002060"/>
                </a:solidFill>
                <a:latin typeface="+mn-lt"/>
              </a:rPr>
              <a:t>2% </a:t>
            </a:r>
            <a:r>
              <a:rPr lang="en-AU" sz="2200" dirty="0">
                <a:solidFill>
                  <a:srgbClr val="002060"/>
                </a:solidFill>
                <a:latin typeface="+mn-lt"/>
              </a:rPr>
              <a:t>and </a:t>
            </a:r>
            <a:r>
              <a:rPr lang="en-AU" sz="2200" dirty="0" smtClean="0">
                <a:solidFill>
                  <a:srgbClr val="002060"/>
                </a:solidFill>
                <a:latin typeface="+mn-lt"/>
              </a:rPr>
              <a:t>18% </a:t>
            </a:r>
            <a:r>
              <a:rPr lang="en-AU" sz="2200" dirty="0">
                <a:solidFill>
                  <a:srgbClr val="002060"/>
                </a:solidFill>
                <a:latin typeface="+mn-lt"/>
              </a:rPr>
              <a:t>of respondents </a:t>
            </a:r>
            <a:r>
              <a:rPr lang="en-AU" sz="2200" dirty="0" smtClean="0">
                <a:solidFill>
                  <a:srgbClr val="002060"/>
                </a:solidFill>
                <a:latin typeface="+mn-lt"/>
              </a:rPr>
              <a:t>where aware their HIV status had been disclosed to an employer or coworker without their consent</a:t>
            </a:r>
            <a:endParaRPr lang="en-AU" sz="2200" dirty="0">
              <a:latin typeface="+mn-lt"/>
            </a:endParaRPr>
          </a:p>
        </p:txBody>
      </p:sp>
      <p:pic>
        <p:nvPicPr>
          <p:cNvPr id="4" name="Picture 3"/>
          <p:cNvPicPr>
            <a:picLocks noChangeAspect="1"/>
          </p:cNvPicPr>
          <p:nvPr/>
        </p:nvPicPr>
        <p:blipFill>
          <a:blip r:embed="rId3"/>
          <a:stretch>
            <a:fillRect/>
          </a:stretch>
        </p:blipFill>
        <p:spPr>
          <a:xfrm>
            <a:off x="0" y="0"/>
            <a:ext cx="12192000" cy="570803"/>
          </a:xfrm>
          <a:prstGeom prst="rect">
            <a:avLst/>
          </a:prstGeom>
        </p:spPr>
      </p:pic>
      <p:pic>
        <p:nvPicPr>
          <p:cNvPr id="6" name="Picture 5"/>
          <p:cNvPicPr>
            <a:picLocks noChangeAspect="1"/>
          </p:cNvPicPr>
          <p:nvPr/>
        </p:nvPicPr>
        <p:blipFill>
          <a:blip r:embed="rId4"/>
          <a:stretch>
            <a:fillRect/>
          </a:stretch>
        </p:blipFill>
        <p:spPr>
          <a:xfrm>
            <a:off x="0" y="6563464"/>
            <a:ext cx="12192000" cy="294536"/>
          </a:xfrm>
          <a:prstGeom prst="rect">
            <a:avLst/>
          </a:prstGeom>
        </p:spPr>
      </p:pic>
      <p:graphicFrame>
        <p:nvGraphicFramePr>
          <p:cNvPr id="7" name="C 1"/>
          <p:cNvGraphicFramePr>
            <a:graphicFrameLocks noGrp="1"/>
          </p:cNvGraphicFramePr>
          <p:nvPr>
            <p:ph idx="1"/>
            <p:extLst>
              <p:ext uri="{D42A27DB-BD31-4B8C-83A1-F6EECF244321}">
                <p14:modId xmlns:p14="http://schemas.microsoft.com/office/powerpoint/2010/main" val="3931495208"/>
              </p:ext>
            </p:extLst>
          </p:nvPr>
        </p:nvGraphicFramePr>
        <p:xfrm>
          <a:off x="104502" y="2072640"/>
          <a:ext cx="12239897" cy="44908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227131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554" y="670560"/>
            <a:ext cx="10892246" cy="940404"/>
          </a:xfrm>
        </p:spPr>
        <p:txBody>
          <a:bodyPr>
            <a:normAutofit fontScale="90000"/>
          </a:bodyPr>
          <a:lstStyle/>
          <a:p>
            <a:r>
              <a:rPr lang="en-AU" b="1" dirty="0" smtClean="0">
                <a:solidFill>
                  <a:srgbClr val="BF1F45"/>
                </a:solidFill>
              </a:rPr>
              <a:t>Discrimination in the workforce continues</a:t>
            </a:r>
            <a:br>
              <a:rPr lang="en-AU" b="1" dirty="0" smtClean="0">
                <a:solidFill>
                  <a:srgbClr val="BF1F45"/>
                </a:solidFill>
              </a:rPr>
            </a:br>
            <a:r>
              <a:rPr lang="en-AU" sz="2200" b="1" dirty="0" smtClean="0">
                <a:solidFill>
                  <a:schemeClr val="accent1">
                    <a:lumMod val="50000"/>
                  </a:schemeClr>
                </a:solidFill>
              </a:rPr>
              <a:t>Discrimination from employers and coworkers remained common</a:t>
            </a:r>
            <a:endParaRPr lang="en-AU" sz="2200" dirty="0">
              <a:solidFill>
                <a:schemeClr val="accent1">
                  <a:lumMod val="50000"/>
                </a:schemeClr>
              </a:solidFill>
            </a:endParaRPr>
          </a:p>
        </p:txBody>
      </p:sp>
      <p:graphicFrame>
        <p:nvGraphicFramePr>
          <p:cNvPr id="4" name="C 1"/>
          <p:cNvGraphicFramePr>
            <a:graphicFrameLocks noGrp="1"/>
          </p:cNvGraphicFramePr>
          <p:nvPr>
            <p:ph idx="1"/>
            <p:extLst>
              <p:ext uri="{D42A27DB-BD31-4B8C-83A1-F6EECF244321}">
                <p14:modId xmlns:p14="http://schemas.microsoft.com/office/powerpoint/2010/main" val="2903125869"/>
              </p:ext>
            </p:extLst>
          </p:nvPr>
        </p:nvGraphicFramePr>
        <p:xfrm>
          <a:off x="104502" y="1759131"/>
          <a:ext cx="11982995" cy="4993574"/>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0" y="0"/>
            <a:ext cx="12192000" cy="570803"/>
          </a:xfrm>
          <a:prstGeom prst="rect">
            <a:avLst/>
          </a:prstGeom>
        </p:spPr>
      </p:pic>
      <p:pic>
        <p:nvPicPr>
          <p:cNvPr id="6" name="Picture 5"/>
          <p:cNvPicPr>
            <a:picLocks noChangeAspect="1"/>
          </p:cNvPicPr>
          <p:nvPr/>
        </p:nvPicPr>
        <p:blipFill>
          <a:blip r:embed="rId5"/>
          <a:stretch>
            <a:fillRect/>
          </a:stretch>
        </p:blipFill>
        <p:spPr>
          <a:xfrm>
            <a:off x="0" y="6557063"/>
            <a:ext cx="12192000" cy="300937"/>
          </a:xfrm>
          <a:prstGeom prst="rect">
            <a:avLst/>
          </a:prstGeom>
        </p:spPr>
      </p:pic>
    </p:spTree>
    <p:extLst>
      <p:ext uri="{BB962C8B-B14F-4D97-AF65-F5344CB8AC3E}">
        <p14:creationId xmlns:p14="http://schemas.microsoft.com/office/powerpoint/2010/main" val="7930028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570803"/>
            <a:ext cx="10857411" cy="1040161"/>
          </a:xfrm>
        </p:spPr>
        <p:txBody>
          <a:bodyPr/>
          <a:lstStyle/>
          <a:p>
            <a:r>
              <a:rPr lang="en-AU" b="1" dirty="0" smtClean="0">
                <a:solidFill>
                  <a:srgbClr val="BF1F45"/>
                </a:solidFill>
              </a:rPr>
              <a:t>Conclusions</a:t>
            </a:r>
            <a:endParaRPr lang="en-AU" dirty="0"/>
          </a:p>
        </p:txBody>
      </p:sp>
      <p:pic>
        <p:nvPicPr>
          <p:cNvPr id="5" name="Picture 4"/>
          <p:cNvPicPr>
            <a:picLocks noChangeAspect="1"/>
          </p:cNvPicPr>
          <p:nvPr/>
        </p:nvPicPr>
        <p:blipFill>
          <a:blip r:embed="rId2"/>
          <a:stretch>
            <a:fillRect/>
          </a:stretch>
        </p:blipFill>
        <p:spPr>
          <a:xfrm>
            <a:off x="-60960" y="0"/>
            <a:ext cx="12192000" cy="570803"/>
          </a:xfrm>
          <a:prstGeom prst="rect">
            <a:avLst/>
          </a:prstGeom>
        </p:spPr>
      </p:pic>
      <p:pic>
        <p:nvPicPr>
          <p:cNvPr id="6" name="Picture 5"/>
          <p:cNvPicPr>
            <a:picLocks noChangeAspect="1"/>
          </p:cNvPicPr>
          <p:nvPr/>
        </p:nvPicPr>
        <p:blipFill>
          <a:blip r:embed="rId3"/>
          <a:stretch>
            <a:fillRect/>
          </a:stretch>
        </p:blipFill>
        <p:spPr>
          <a:xfrm>
            <a:off x="0" y="6557063"/>
            <a:ext cx="12192000" cy="300937"/>
          </a:xfrm>
          <a:prstGeom prst="rect">
            <a:avLst/>
          </a:prstGeom>
        </p:spPr>
      </p:pic>
      <p:sp>
        <p:nvSpPr>
          <p:cNvPr id="3" name="Content Placeholder 2"/>
          <p:cNvSpPr>
            <a:spLocks noGrp="1"/>
          </p:cNvSpPr>
          <p:nvPr>
            <p:ph idx="1"/>
          </p:nvPr>
        </p:nvSpPr>
        <p:spPr>
          <a:xfrm>
            <a:off x="496389" y="1610963"/>
            <a:ext cx="11164388" cy="4946099"/>
          </a:xfrm>
        </p:spPr>
        <p:txBody>
          <a:bodyPr>
            <a:normAutofit/>
          </a:bodyPr>
          <a:lstStyle/>
          <a:p>
            <a:pPr lvl="0"/>
            <a:r>
              <a:rPr lang="en-US" dirty="0" smtClean="0">
                <a:solidFill>
                  <a:schemeClr val="accent5">
                    <a:lumMod val="50000"/>
                  </a:schemeClr>
                </a:solidFill>
              </a:rPr>
              <a:t>Access </a:t>
            </a:r>
            <a:r>
              <a:rPr lang="en-US" dirty="0">
                <a:solidFill>
                  <a:schemeClr val="accent5">
                    <a:lumMod val="50000"/>
                  </a:schemeClr>
                </a:solidFill>
              </a:rPr>
              <a:t>to employment is as important to PLHIV as treatment.</a:t>
            </a:r>
            <a:endParaRPr lang="en-AU" dirty="0">
              <a:solidFill>
                <a:schemeClr val="accent5">
                  <a:lumMod val="50000"/>
                </a:schemeClr>
              </a:solidFill>
            </a:endParaRPr>
          </a:p>
          <a:p>
            <a:pPr lvl="0"/>
            <a:r>
              <a:rPr lang="en-US" dirty="0">
                <a:solidFill>
                  <a:schemeClr val="accent5">
                    <a:lumMod val="50000"/>
                  </a:schemeClr>
                </a:solidFill>
              </a:rPr>
              <a:t>Access to effective </a:t>
            </a:r>
            <a:r>
              <a:rPr lang="en-US" dirty="0" smtClean="0">
                <a:solidFill>
                  <a:schemeClr val="accent5">
                    <a:lumMod val="50000"/>
                  </a:schemeClr>
                </a:solidFill>
              </a:rPr>
              <a:t>ART/health </a:t>
            </a:r>
            <a:r>
              <a:rPr lang="en-US" dirty="0">
                <a:solidFill>
                  <a:schemeClr val="accent5">
                    <a:lumMod val="50000"/>
                  </a:schemeClr>
                </a:solidFill>
              </a:rPr>
              <a:t>care and access to employment are inextricably </a:t>
            </a:r>
            <a:r>
              <a:rPr lang="en-US" dirty="0" smtClean="0">
                <a:solidFill>
                  <a:schemeClr val="accent5">
                    <a:lumMod val="50000"/>
                  </a:schemeClr>
                </a:solidFill>
              </a:rPr>
              <a:t>linked because PLHIV </a:t>
            </a:r>
            <a:r>
              <a:rPr lang="en-US" dirty="0">
                <a:solidFill>
                  <a:schemeClr val="accent5">
                    <a:lumMod val="50000"/>
                  </a:schemeClr>
                </a:solidFill>
              </a:rPr>
              <a:t>on effective treatment can remain healthy and productive. </a:t>
            </a:r>
            <a:endParaRPr lang="en-AU" dirty="0">
              <a:solidFill>
                <a:schemeClr val="accent5">
                  <a:lumMod val="50000"/>
                </a:schemeClr>
              </a:solidFill>
            </a:endParaRPr>
          </a:p>
          <a:p>
            <a:pPr lvl="0"/>
            <a:r>
              <a:rPr lang="en-US" dirty="0">
                <a:solidFill>
                  <a:schemeClr val="accent5">
                    <a:lumMod val="50000"/>
                  </a:schemeClr>
                </a:solidFill>
              </a:rPr>
              <a:t>Interventions to reduce HIV work-based stigma and discrimination and deliver more supportive workplaces </a:t>
            </a:r>
            <a:r>
              <a:rPr lang="en-US" dirty="0" smtClean="0">
                <a:solidFill>
                  <a:schemeClr val="accent5">
                    <a:lumMod val="50000"/>
                  </a:schemeClr>
                </a:solidFill>
              </a:rPr>
              <a:t>can deliver </a:t>
            </a:r>
            <a:r>
              <a:rPr lang="en-US" dirty="0">
                <a:solidFill>
                  <a:schemeClr val="accent5">
                    <a:lumMod val="50000"/>
                  </a:schemeClr>
                </a:solidFill>
              </a:rPr>
              <a:t>far reaching results</a:t>
            </a:r>
            <a:r>
              <a:rPr lang="en-US" dirty="0" smtClean="0">
                <a:solidFill>
                  <a:schemeClr val="accent5">
                    <a:lumMod val="50000"/>
                  </a:schemeClr>
                </a:solidFill>
              </a:rPr>
              <a:t>.</a:t>
            </a:r>
            <a:endParaRPr lang="en-AU" dirty="0">
              <a:solidFill>
                <a:schemeClr val="accent5">
                  <a:lumMod val="50000"/>
                </a:schemeClr>
              </a:solidFill>
            </a:endParaRPr>
          </a:p>
        </p:txBody>
      </p:sp>
    </p:spTree>
    <p:extLst>
      <p:ext uri="{BB962C8B-B14F-4D97-AF65-F5344CB8AC3E}">
        <p14:creationId xmlns:p14="http://schemas.microsoft.com/office/powerpoint/2010/main" val="30507463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426722"/>
            <a:ext cx="10857411" cy="862148"/>
          </a:xfrm>
        </p:spPr>
        <p:txBody>
          <a:bodyPr/>
          <a:lstStyle/>
          <a:p>
            <a:r>
              <a:rPr lang="en-AU" b="1" dirty="0" smtClean="0">
                <a:solidFill>
                  <a:srgbClr val="BF1F45"/>
                </a:solidFill>
              </a:rPr>
              <a:t>Summary Recommendations</a:t>
            </a:r>
            <a:endParaRPr lang="en-AU" dirty="0"/>
          </a:p>
        </p:txBody>
      </p:sp>
      <p:pic>
        <p:nvPicPr>
          <p:cNvPr id="5" name="Picture 4"/>
          <p:cNvPicPr>
            <a:picLocks noChangeAspect="1"/>
          </p:cNvPicPr>
          <p:nvPr/>
        </p:nvPicPr>
        <p:blipFill>
          <a:blip r:embed="rId2"/>
          <a:stretch>
            <a:fillRect/>
          </a:stretch>
        </p:blipFill>
        <p:spPr>
          <a:xfrm>
            <a:off x="-60960" y="1"/>
            <a:ext cx="12192000" cy="426720"/>
          </a:xfrm>
          <a:prstGeom prst="rect">
            <a:avLst/>
          </a:prstGeom>
        </p:spPr>
      </p:pic>
      <p:pic>
        <p:nvPicPr>
          <p:cNvPr id="6" name="Picture 5"/>
          <p:cNvPicPr>
            <a:picLocks noChangeAspect="1"/>
          </p:cNvPicPr>
          <p:nvPr/>
        </p:nvPicPr>
        <p:blipFill>
          <a:blip r:embed="rId3"/>
          <a:stretch>
            <a:fillRect/>
          </a:stretch>
        </p:blipFill>
        <p:spPr>
          <a:xfrm>
            <a:off x="0" y="6557063"/>
            <a:ext cx="12192000" cy="300937"/>
          </a:xfrm>
          <a:prstGeom prst="rect">
            <a:avLst/>
          </a:prstGeom>
        </p:spPr>
      </p:pic>
      <p:sp>
        <p:nvSpPr>
          <p:cNvPr id="3" name="Content Placeholder 2"/>
          <p:cNvSpPr>
            <a:spLocks noGrp="1"/>
          </p:cNvSpPr>
          <p:nvPr>
            <p:ph idx="1"/>
          </p:nvPr>
        </p:nvSpPr>
        <p:spPr>
          <a:xfrm>
            <a:off x="496389" y="1210491"/>
            <a:ext cx="11164388" cy="5346571"/>
          </a:xfrm>
        </p:spPr>
        <p:txBody>
          <a:bodyPr>
            <a:normAutofit/>
          </a:bodyPr>
          <a:lstStyle/>
          <a:p>
            <a:pPr lvl="0">
              <a:spcBef>
                <a:spcPts val="1800"/>
              </a:spcBef>
            </a:pPr>
            <a:r>
              <a:rPr lang="en-US" dirty="0" smtClean="0">
                <a:solidFill>
                  <a:schemeClr val="accent5">
                    <a:lumMod val="50000"/>
                  </a:schemeClr>
                </a:solidFill>
              </a:rPr>
              <a:t>Increase efforts </a:t>
            </a:r>
            <a:r>
              <a:rPr lang="en-US" dirty="0">
                <a:solidFill>
                  <a:schemeClr val="accent5">
                    <a:lumMod val="50000"/>
                  </a:schemeClr>
                </a:solidFill>
              </a:rPr>
              <a:t>to protect employment rights of PLHIV </a:t>
            </a:r>
            <a:r>
              <a:rPr lang="en-US" dirty="0" smtClean="0">
                <a:solidFill>
                  <a:schemeClr val="accent5">
                    <a:lumMod val="50000"/>
                  </a:schemeClr>
                </a:solidFill>
              </a:rPr>
              <a:t>in </a:t>
            </a:r>
            <a:r>
              <a:rPr lang="en-US" dirty="0">
                <a:solidFill>
                  <a:schemeClr val="accent5">
                    <a:lumMod val="50000"/>
                  </a:schemeClr>
                </a:solidFill>
              </a:rPr>
              <a:t>line with the ILO Recommendation on HIV and AIDS and the World of Work, 2010 (No.200</a:t>
            </a:r>
            <a:r>
              <a:rPr lang="en-US" dirty="0" smtClean="0">
                <a:solidFill>
                  <a:schemeClr val="accent5">
                    <a:lumMod val="50000"/>
                  </a:schemeClr>
                </a:solidFill>
              </a:rPr>
              <a:t>)</a:t>
            </a:r>
            <a:endParaRPr lang="en-AU" dirty="0">
              <a:solidFill>
                <a:schemeClr val="accent5">
                  <a:lumMod val="50000"/>
                </a:schemeClr>
              </a:solidFill>
            </a:endParaRPr>
          </a:p>
          <a:p>
            <a:pPr lvl="0">
              <a:spcBef>
                <a:spcPts val="1800"/>
              </a:spcBef>
            </a:pPr>
            <a:r>
              <a:rPr lang="en-US" dirty="0" smtClean="0">
                <a:solidFill>
                  <a:schemeClr val="accent5">
                    <a:lumMod val="50000"/>
                  </a:schemeClr>
                </a:solidFill>
              </a:rPr>
              <a:t>Ensure the ‘right </a:t>
            </a:r>
            <a:r>
              <a:rPr lang="en-US" dirty="0">
                <a:solidFill>
                  <a:schemeClr val="accent5">
                    <a:lumMod val="50000"/>
                  </a:schemeClr>
                </a:solidFill>
              </a:rPr>
              <a:t>to employment for PLHIV’ </a:t>
            </a:r>
            <a:r>
              <a:rPr lang="en-US" dirty="0" smtClean="0">
                <a:solidFill>
                  <a:schemeClr val="accent5">
                    <a:lumMod val="50000"/>
                  </a:schemeClr>
                </a:solidFill>
              </a:rPr>
              <a:t>is included among PLHIV advocacy/human </a:t>
            </a:r>
            <a:r>
              <a:rPr lang="en-US" dirty="0">
                <a:solidFill>
                  <a:schemeClr val="accent5">
                    <a:lumMod val="50000"/>
                  </a:schemeClr>
                </a:solidFill>
              </a:rPr>
              <a:t>rights </a:t>
            </a:r>
            <a:r>
              <a:rPr lang="en-US" dirty="0" smtClean="0">
                <a:solidFill>
                  <a:schemeClr val="accent5">
                    <a:lumMod val="50000"/>
                  </a:schemeClr>
                </a:solidFill>
              </a:rPr>
              <a:t>issues</a:t>
            </a:r>
            <a:endParaRPr lang="en-AU" dirty="0">
              <a:solidFill>
                <a:schemeClr val="accent5">
                  <a:lumMod val="50000"/>
                </a:schemeClr>
              </a:solidFill>
            </a:endParaRPr>
          </a:p>
          <a:p>
            <a:pPr lvl="0">
              <a:spcBef>
                <a:spcPts val="1800"/>
              </a:spcBef>
            </a:pPr>
            <a:r>
              <a:rPr lang="en-US" dirty="0" smtClean="0">
                <a:solidFill>
                  <a:schemeClr val="accent5">
                    <a:lumMod val="50000"/>
                  </a:schemeClr>
                </a:solidFill>
              </a:rPr>
              <a:t>Undertake research </a:t>
            </a:r>
            <a:r>
              <a:rPr lang="en-US" dirty="0">
                <a:solidFill>
                  <a:schemeClr val="accent5">
                    <a:lumMod val="50000"/>
                  </a:schemeClr>
                </a:solidFill>
              </a:rPr>
              <a:t>to </a:t>
            </a:r>
            <a:r>
              <a:rPr lang="en-US" dirty="0" smtClean="0">
                <a:solidFill>
                  <a:schemeClr val="accent5">
                    <a:lumMod val="50000"/>
                  </a:schemeClr>
                </a:solidFill>
              </a:rPr>
              <a:t>increase </a:t>
            </a:r>
            <a:r>
              <a:rPr lang="en-US" dirty="0">
                <a:solidFill>
                  <a:schemeClr val="accent5">
                    <a:lumMod val="50000"/>
                  </a:schemeClr>
                </a:solidFill>
              </a:rPr>
              <a:t>the evidence base on work-related stigma and discrimination so that targeted </a:t>
            </a:r>
            <a:r>
              <a:rPr lang="en-US" dirty="0" smtClean="0">
                <a:solidFill>
                  <a:schemeClr val="accent5">
                    <a:lumMod val="50000"/>
                  </a:schemeClr>
                </a:solidFill>
              </a:rPr>
              <a:t>intervention </a:t>
            </a:r>
            <a:r>
              <a:rPr lang="en-US" dirty="0">
                <a:solidFill>
                  <a:schemeClr val="accent5">
                    <a:lumMod val="50000"/>
                  </a:schemeClr>
                </a:solidFill>
              </a:rPr>
              <a:t>strategies may be </a:t>
            </a:r>
            <a:r>
              <a:rPr lang="en-US" dirty="0" smtClean="0">
                <a:solidFill>
                  <a:schemeClr val="accent5">
                    <a:lumMod val="50000"/>
                  </a:schemeClr>
                </a:solidFill>
              </a:rPr>
              <a:t>devised</a:t>
            </a:r>
            <a:endParaRPr lang="en-AU" dirty="0">
              <a:solidFill>
                <a:schemeClr val="accent5">
                  <a:lumMod val="50000"/>
                </a:schemeClr>
              </a:solidFill>
            </a:endParaRPr>
          </a:p>
          <a:p>
            <a:pPr lvl="0">
              <a:spcBef>
                <a:spcPts val="1800"/>
              </a:spcBef>
            </a:pPr>
            <a:r>
              <a:rPr lang="en-US" dirty="0" smtClean="0">
                <a:solidFill>
                  <a:schemeClr val="accent5">
                    <a:lumMod val="50000"/>
                  </a:schemeClr>
                </a:solidFill>
              </a:rPr>
              <a:t>Encourage business </a:t>
            </a:r>
            <a:r>
              <a:rPr lang="en-US" dirty="0">
                <a:solidFill>
                  <a:schemeClr val="accent5">
                    <a:lumMod val="50000"/>
                  </a:schemeClr>
                </a:solidFill>
              </a:rPr>
              <a:t>and labour leaders </a:t>
            </a:r>
            <a:r>
              <a:rPr lang="en-US" dirty="0" smtClean="0">
                <a:solidFill>
                  <a:schemeClr val="accent5">
                    <a:lumMod val="50000"/>
                  </a:schemeClr>
                </a:solidFill>
              </a:rPr>
              <a:t>to </a:t>
            </a:r>
            <a:r>
              <a:rPr lang="en-US" dirty="0">
                <a:solidFill>
                  <a:schemeClr val="accent5">
                    <a:lumMod val="50000"/>
                  </a:schemeClr>
                </a:solidFill>
              </a:rPr>
              <a:t>champion HIV anti-discrimination measures and stigma-free workplaces, the delivery of HIV education in work settings, and other measures needed to support the employment of </a:t>
            </a:r>
            <a:r>
              <a:rPr lang="en-US" dirty="0" smtClean="0">
                <a:solidFill>
                  <a:schemeClr val="accent5">
                    <a:lumMod val="50000"/>
                  </a:schemeClr>
                </a:solidFill>
              </a:rPr>
              <a:t>PLHIV</a:t>
            </a:r>
            <a:endParaRPr lang="en-US" dirty="0">
              <a:solidFill>
                <a:schemeClr val="accent5">
                  <a:lumMod val="50000"/>
                </a:schemeClr>
              </a:solidFill>
            </a:endParaRPr>
          </a:p>
        </p:txBody>
      </p:sp>
    </p:spTree>
    <p:extLst>
      <p:ext uri="{BB962C8B-B14F-4D97-AF65-F5344CB8AC3E}">
        <p14:creationId xmlns:p14="http://schemas.microsoft.com/office/powerpoint/2010/main" val="23307680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a:xfrm>
            <a:off x="1" y="888274"/>
            <a:ext cx="12192000" cy="5969726"/>
          </a:xfrm>
          <a:solidFill>
            <a:srgbClr val="77CAD0"/>
          </a:solidFill>
        </p:spPr>
        <p:txBody>
          <a:bodyPr>
            <a:normAutofit/>
          </a:bodyPr>
          <a:lstStyle/>
          <a:p>
            <a:pPr marL="0" indent="0" algn="ctr">
              <a:buNone/>
            </a:pPr>
            <a:endParaRPr lang="en-AU" sz="6600" dirty="0" smtClean="0">
              <a:solidFill>
                <a:srgbClr val="BF1F45"/>
              </a:solidFill>
            </a:endParaRPr>
          </a:p>
          <a:p>
            <a:pPr marL="0" indent="0" algn="ctr">
              <a:buNone/>
            </a:pPr>
            <a:endParaRPr lang="en-AU" sz="6600" dirty="0">
              <a:solidFill>
                <a:srgbClr val="BF1F45"/>
              </a:solidFill>
            </a:endParaRPr>
          </a:p>
          <a:p>
            <a:pPr marL="0" indent="0">
              <a:buNone/>
            </a:pPr>
            <a:r>
              <a:rPr lang="en-AU" sz="8800" dirty="0" smtClean="0">
                <a:solidFill>
                  <a:srgbClr val="BF1F45"/>
                </a:solidFill>
              </a:rPr>
              <a:t>              Thank You </a:t>
            </a:r>
            <a:endParaRPr lang="en-AU" sz="8800" dirty="0">
              <a:solidFill>
                <a:srgbClr val="BF1F45"/>
              </a:solidFill>
            </a:endParaRPr>
          </a:p>
        </p:txBody>
      </p:sp>
      <p:pic>
        <p:nvPicPr>
          <p:cNvPr id="4" name="Picture 3"/>
          <p:cNvPicPr>
            <a:picLocks noChangeAspect="1"/>
          </p:cNvPicPr>
          <p:nvPr/>
        </p:nvPicPr>
        <p:blipFill>
          <a:blip r:embed="rId2"/>
          <a:stretch>
            <a:fillRect/>
          </a:stretch>
        </p:blipFill>
        <p:spPr>
          <a:xfrm>
            <a:off x="0" y="0"/>
            <a:ext cx="12192000" cy="888274"/>
          </a:xfrm>
          <a:prstGeom prst="rect">
            <a:avLst/>
          </a:prstGeom>
        </p:spPr>
      </p:pic>
      <p:pic>
        <p:nvPicPr>
          <p:cNvPr id="5" name="Picture 4"/>
          <p:cNvPicPr>
            <a:picLocks noChangeAspect="1"/>
          </p:cNvPicPr>
          <p:nvPr/>
        </p:nvPicPr>
        <p:blipFill>
          <a:blip r:embed="rId2"/>
          <a:stretch>
            <a:fillRect/>
          </a:stretch>
        </p:blipFill>
        <p:spPr>
          <a:xfrm>
            <a:off x="0" y="6418216"/>
            <a:ext cx="12192000" cy="482691"/>
          </a:xfrm>
          <a:prstGeom prst="rect">
            <a:avLst/>
          </a:prstGeom>
        </p:spPr>
      </p:pic>
    </p:spTree>
    <p:extLst>
      <p:ext uri="{BB962C8B-B14F-4D97-AF65-F5344CB8AC3E}">
        <p14:creationId xmlns:p14="http://schemas.microsoft.com/office/powerpoint/2010/main" val="34805840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5393"/>
            <a:ext cx="10515600" cy="1069289"/>
          </a:xfrm>
        </p:spPr>
        <p:txBody>
          <a:bodyPr>
            <a:normAutofit fontScale="90000"/>
          </a:bodyPr>
          <a:lstStyle/>
          <a:p>
            <a:pPr algn="ctr"/>
            <a:r>
              <a:rPr lang="en-AU" sz="3600" b="1" dirty="0" smtClean="0">
                <a:solidFill>
                  <a:srgbClr val="BF1F45"/>
                </a:solidFill>
              </a:rPr>
              <a:t>Survey of more than 10,000 PLHIV using the</a:t>
            </a:r>
            <a:br>
              <a:rPr lang="en-AU" sz="3600" b="1" dirty="0" smtClean="0">
                <a:solidFill>
                  <a:srgbClr val="BF1F45"/>
                </a:solidFill>
              </a:rPr>
            </a:br>
            <a:r>
              <a:rPr lang="en-AU" sz="3600" b="1" dirty="0" smtClean="0">
                <a:solidFill>
                  <a:srgbClr val="BF1F45"/>
                </a:solidFill>
              </a:rPr>
              <a:t>PLHIV Stigma Index  – 2014 to 2017</a:t>
            </a:r>
            <a:endParaRPr lang="en-AU" sz="3600" b="1" dirty="0">
              <a:solidFill>
                <a:srgbClr val="BF1F45"/>
              </a:solidFill>
            </a:endParaRPr>
          </a:p>
        </p:txBody>
      </p:sp>
      <p:sp>
        <p:nvSpPr>
          <p:cNvPr id="3" name="Content Placeholder 2"/>
          <p:cNvSpPr>
            <a:spLocks noGrp="1"/>
          </p:cNvSpPr>
          <p:nvPr>
            <p:ph idx="1"/>
          </p:nvPr>
        </p:nvSpPr>
        <p:spPr>
          <a:xfrm>
            <a:off x="3161211" y="1999076"/>
            <a:ext cx="6871063" cy="3966295"/>
          </a:xfrm>
        </p:spPr>
        <p:txBody>
          <a:bodyPr>
            <a:noAutofit/>
          </a:bodyPr>
          <a:lstStyle/>
          <a:p>
            <a:pPr marL="0" indent="0">
              <a:lnSpc>
                <a:spcPct val="80000"/>
              </a:lnSpc>
              <a:buNone/>
            </a:pPr>
            <a:r>
              <a:rPr lang="en-US" sz="2400" b="1" dirty="0">
                <a:solidFill>
                  <a:srgbClr val="002060"/>
                </a:solidFill>
              </a:rPr>
              <a:t>Africa				Latin America</a:t>
            </a:r>
          </a:p>
          <a:p>
            <a:pPr marL="0" indent="0">
              <a:lnSpc>
                <a:spcPct val="80000"/>
              </a:lnSpc>
              <a:buNone/>
            </a:pPr>
            <a:r>
              <a:rPr lang="en-US" sz="2400" dirty="0">
                <a:solidFill>
                  <a:srgbClr val="002060"/>
                </a:solidFill>
              </a:rPr>
              <a:t>Malawi				Belize</a:t>
            </a:r>
          </a:p>
          <a:p>
            <a:pPr marL="0" indent="0">
              <a:lnSpc>
                <a:spcPct val="80000"/>
              </a:lnSpc>
              <a:buNone/>
            </a:pPr>
            <a:r>
              <a:rPr lang="en-US" sz="2400" dirty="0">
                <a:solidFill>
                  <a:srgbClr val="002060"/>
                </a:solidFill>
              </a:rPr>
              <a:t>Senegal			Costa Rica</a:t>
            </a:r>
          </a:p>
          <a:p>
            <a:pPr marL="0" indent="0">
              <a:lnSpc>
                <a:spcPct val="80000"/>
              </a:lnSpc>
              <a:buNone/>
            </a:pPr>
            <a:r>
              <a:rPr lang="en-US" sz="2400" dirty="0">
                <a:solidFill>
                  <a:srgbClr val="002060"/>
                </a:solidFill>
              </a:rPr>
              <a:t>Cameroon			Honduras</a:t>
            </a:r>
          </a:p>
          <a:p>
            <a:pPr marL="0" indent="0">
              <a:lnSpc>
                <a:spcPct val="80000"/>
              </a:lnSpc>
              <a:buNone/>
            </a:pPr>
            <a:r>
              <a:rPr lang="en-US" sz="2400" dirty="0">
                <a:solidFill>
                  <a:srgbClr val="002060"/>
                </a:solidFill>
              </a:rPr>
              <a:t>Uganda			Nicaragua</a:t>
            </a:r>
          </a:p>
          <a:p>
            <a:pPr marL="0" indent="0">
              <a:lnSpc>
                <a:spcPct val="80000"/>
              </a:lnSpc>
              <a:buNone/>
            </a:pPr>
            <a:endParaRPr lang="en-US" sz="2400" dirty="0">
              <a:solidFill>
                <a:srgbClr val="002060"/>
              </a:solidFill>
            </a:endParaRPr>
          </a:p>
          <a:p>
            <a:pPr marL="0" indent="0">
              <a:lnSpc>
                <a:spcPct val="80000"/>
              </a:lnSpc>
              <a:buNone/>
            </a:pPr>
            <a:r>
              <a:rPr lang="en-US" sz="2400" b="1" dirty="0">
                <a:solidFill>
                  <a:srgbClr val="002060"/>
                </a:solidFill>
              </a:rPr>
              <a:t>Europe				Asia Pacific</a:t>
            </a:r>
          </a:p>
          <a:p>
            <a:pPr marL="0" indent="0">
              <a:lnSpc>
                <a:spcPct val="80000"/>
              </a:lnSpc>
              <a:buNone/>
            </a:pPr>
            <a:r>
              <a:rPr lang="en-US" sz="2400" dirty="0">
                <a:solidFill>
                  <a:srgbClr val="002060"/>
                </a:solidFill>
              </a:rPr>
              <a:t>Greece				Fiji</a:t>
            </a:r>
          </a:p>
          <a:p>
            <a:pPr marL="0" indent="0">
              <a:lnSpc>
                <a:spcPct val="80000"/>
              </a:lnSpc>
              <a:buNone/>
            </a:pPr>
            <a:r>
              <a:rPr lang="en-US" sz="2400" dirty="0">
                <a:solidFill>
                  <a:srgbClr val="002060"/>
                </a:solidFill>
              </a:rPr>
              <a:t>Ukraine			Republic of Korea</a:t>
            </a:r>
          </a:p>
          <a:p>
            <a:pPr marL="457200" lvl="1" indent="0">
              <a:lnSpc>
                <a:spcPct val="80000"/>
              </a:lnSpc>
              <a:buNone/>
            </a:pPr>
            <a:r>
              <a:rPr lang="en-US" dirty="0">
                <a:solidFill>
                  <a:srgbClr val="002060"/>
                </a:solidFill>
              </a:rPr>
              <a:t>				Timor-Leste</a:t>
            </a:r>
            <a:endParaRPr lang="en-AU" dirty="0">
              <a:solidFill>
                <a:srgbClr val="002060"/>
              </a:solidFill>
            </a:endParaRPr>
          </a:p>
          <a:p>
            <a:pPr marL="0" indent="0">
              <a:buNone/>
            </a:pPr>
            <a:endParaRPr lang="en-AU" dirty="0">
              <a:solidFill>
                <a:srgbClr val="002060"/>
              </a:solidFill>
            </a:endParaRPr>
          </a:p>
        </p:txBody>
      </p:sp>
      <p:pic>
        <p:nvPicPr>
          <p:cNvPr id="4" name="Picture 3"/>
          <p:cNvPicPr>
            <a:picLocks noChangeAspect="1"/>
          </p:cNvPicPr>
          <p:nvPr/>
        </p:nvPicPr>
        <p:blipFill>
          <a:blip r:embed="rId2"/>
          <a:stretch>
            <a:fillRect/>
          </a:stretch>
        </p:blipFill>
        <p:spPr>
          <a:xfrm>
            <a:off x="0" y="0"/>
            <a:ext cx="12192000" cy="570803"/>
          </a:xfrm>
          <a:prstGeom prst="rect">
            <a:avLst/>
          </a:prstGeom>
        </p:spPr>
      </p:pic>
      <p:pic>
        <p:nvPicPr>
          <p:cNvPr id="8" name="Picture 7"/>
          <p:cNvPicPr>
            <a:picLocks noChangeAspect="1"/>
          </p:cNvPicPr>
          <p:nvPr/>
        </p:nvPicPr>
        <p:blipFill>
          <a:blip r:embed="rId3"/>
          <a:stretch>
            <a:fillRect/>
          </a:stretch>
        </p:blipFill>
        <p:spPr>
          <a:xfrm>
            <a:off x="0" y="6563464"/>
            <a:ext cx="12192000" cy="294536"/>
          </a:xfrm>
          <a:prstGeom prst="rect">
            <a:avLst/>
          </a:prstGeom>
        </p:spPr>
      </p:pic>
    </p:spTree>
    <p:extLst>
      <p:ext uri="{BB962C8B-B14F-4D97-AF65-F5344CB8AC3E}">
        <p14:creationId xmlns:p14="http://schemas.microsoft.com/office/powerpoint/2010/main" val="40951371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2" y="158810"/>
            <a:ext cx="11329852" cy="2456452"/>
          </a:xfrm>
        </p:spPr>
        <p:txBody>
          <a:bodyPr>
            <a:normAutofit fontScale="90000"/>
          </a:bodyPr>
          <a:lstStyle/>
          <a:p>
            <a:pPr>
              <a:lnSpc>
                <a:spcPct val="150000"/>
              </a:lnSpc>
            </a:pPr>
            <a:r>
              <a:rPr lang="en-AU" b="1" dirty="0" smtClean="0">
                <a:solidFill>
                  <a:srgbClr val="BF1F45"/>
                </a:solidFill>
              </a:rPr>
              <a:t>HIV exacerbates job insecurity</a:t>
            </a:r>
            <a:br>
              <a:rPr lang="en-AU" b="1" dirty="0" smtClean="0">
                <a:solidFill>
                  <a:srgbClr val="BF1F45"/>
                </a:solidFill>
              </a:rPr>
            </a:br>
            <a:r>
              <a:rPr lang="en-AU" sz="2200" dirty="0" smtClean="0">
                <a:solidFill>
                  <a:srgbClr val="002060"/>
                </a:solidFill>
                <a:latin typeface="+mn-lt"/>
              </a:rPr>
              <a:t>Between 5% </a:t>
            </a:r>
            <a:r>
              <a:rPr lang="en-AU" sz="2200" dirty="0">
                <a:solidFill>
                  <a:srgbClr val="002060"/>
                </a:solidFill>
                <a:latin typeface="+mn-lt"/>
              </a:rPr>
              <a:t>and 40% </a:t>
            </a:r>
            <a:r>
              <a:rPr lang="en-AU" sz="2200" dirty="0" smtClean="0">
                <a:solidFill>
                  <a:srgbClr val="002060"/>
                </a:solidFill>
                <a:latin typeface="+mn-lt"/>
              </a:rPr>
              <a:t>of respondents </a:t>
            </a:r>
            <a:r>
              <a:rPr lang="en-AU" sz="2200" dirty="0">
                <a:solidFill>
                  <a:srgbClr val="002060"/>
                </a:solidFill>
                <a:latin typeface="+mn-lt"/>
              </a:rPr>
              <a:t>had lost a job or source of income during the </a:t>
            </a:r>
            <a:r>
              <a:rPr lang="en-AU" sz="2200" dirty="0" smtClean="0">
                <a:solidFill>
                  <a:srgbClr val="002060"/>
                </a:solidFill>
                <a:latin typeface="+mn-lt"/>
              </a:rPr>
              <a:t>preceding 12 months </a:t>
            </a:r>
            <a:br>
              <a:rPr lang="en-AU" sz="2200" dirty="0" smtClean="0">
                <a:solidFill>
                  <a:srgbClr val="002060"/>
                </a:solidFill>
                <a:latin typeface="+mn-lt"/>
              </a:rPr>
            </a:br>
            <a:r>
              <a:rPr lang="en-AU" sz="2200" dirty="0" smtClean="0">
                <a:solidFill>
                  <a:srgbClr val="002060"/>
                </a:solidFill>
                <a:latin typeface="+mn-lt"/>
              </a:rPr>
              <a:t>Of those, between </a:t>
            </a:r>
            <a:r>
              <a:rPr lang="en-AU" sz="2200" dirty="0">
                <a:solidFill>
                  <a:srgbClr val="002060"/>
                </a:solidFill>
                <a:latin typeface="+mn-lt"/>
              </a:rPr>
              <a:t>15% and 80% of those </a:t>
            </a:r>
            <a:r>
              <a:rPr lang="en-AU" sz="2200" dirty="0" smtClean="0">
                <a:solidFill>
                  <a:srgbClr val="002060"/>
                </a:solidFill>
                <a:latin typeface="+mn-lt"/>
              </a:rPr>
              <a:t>suffered </a:t>
            </a:r>
            <a:r>
              <a:rPr lang="en-AU" sz="2200" dirty="0">
                <a:solidFill>
                  <a:srgbClr val="002060"/>
                </a:solidFill>
                <a:latin typeface="+mn-lt"/>
              </a:rPr>
              <a:t>job </a:t>
            </a:r>
            <a:r>
              <a:rPr lang="en-AU" sz="2200" dirty="0" smtClean="0">
                <a:solidFill>
                  <a:srgbClr val="002060"/>
                </a:solidFill>
                <a:latin typeface="+mn-lt"/>
              </a:rPr>
              <a:t>loss wholly </a:t>
            </a:r>
            <a:r>
              <a:rPr lang="en-AU" sz="2200" dirty="0">
                <a:solidFill>
                  <a:srgbClr val="002060"/>
                </a:solidFill>
                <a:latin typeface="+mn-lt"/>
              </a:rPr>
              <a:t>or partly as a result of their HIV </a:t>
            </a:r>
            <a:r>
              <a:rPr lang="en-AU" sz="2200" dirty="0" smtClean="0">
                <a:solidFill>
                  <a:srgbClr val="002060"/>
                </a:solidFill>
                <a:latin typeface="+mn-lt"/>
              </a:rPr>
              <a:t>status</a:t>
            </a:r>
            <a:endParaRPr lang="en-AU" sz="2200" dirty="0">
              <a:solidFill>
                <a:srgbClr val="002060"/>
              </a:solidFill>
              <a:latin typeface="+mn-lt"/>
            </a:endParaRPr>
          </a:p>
        </p:txBody>
      </p:sp>
      <p:graphicFrame>
        <p:nvGraphicFramePr>
          <p:cNvPr id="4" name="C 1"/>
          <p:cNvGraphicFramePr>
            <a:graphicFrameLocks noGrp="1"/>
          </p:cNvGraphicFramePr>
          <p:nvPr>
            <p:ph idx="1"/>
            <p:extLst>
              <p:ext uri="{D42A27DB-BD31-4B8C-83A1-F6EECF244321}">
                <p14:modId xmlns:p14="http://schemas.microsoft.com/office/powerpoint/2010/main" val="2669253077"/>
              </p:ext>
            </p:extLst>
          </p:nvPr>
        </p:nvGraphicFramePr>
        <p:xfrm>
          <a:off x="463732" y="2281646"/>
          <a:ext cx="11397342" cy="4728754"/>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0" y="0"/>
            <a:ext cx="12192000" cy="570803"/>
          </a:xfrm>
          <a:prstGeom prst="rect">
            <a:avLst/>
          </a:prstGeom>
        </p:spPr>
      </p:pic>
      <p:pic>
        <p:nvPicPr>
          <p:cNvPr id="3" name="Picture 2"/>
          <p:cNvPicPr>
            <a:picLocks noChangeAspect="1"/>
          </p:cNvPicPr>
          <p:nvPr/>
        </p:nvPicPr>
        <p:blipFill>
          <a:blip r:embed="rId5"/>
          <a:stretch>
            <a:fillRect/>
          </a:stretch>
        </p:blipFill>
        <p:spPr>
          <a:xfrm>
            <a:off x="0" y="6563464"/>
            <a:ext cx="12192000" cy="294536"/>
          </a:xfrm>
          <a:prstGeom prst="rect">
            <a:avLst/>
          </a:prstGeom>
        </p:spPr>
      </p:pic>
    </p:spTree>
    <p:extLst>
      <p:ext uri="{BB962C8B-B14F-4D97-AF65-F5344CB8AC3E}">
        <p14:creationId xmlns:p14="http://schemas.microsoft.com/office/powerpoint/2010/main" val="19031860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5" y="705394"/>
            <a:ext cx="11800115" cy="1120230"/>
          </a:xfrm>
        </p:spPr>
        <p:txBody>
          <a:bodyPr>
            <a:normAutofit fontScale="90000"/>
          </a:bodyPr>
          <a:lstStyle/>
          <a:p>
            <a:pPr>
              <a:lnSpc>
                <a:spcPct val="150000"/>
              </a:lnSpc>
            </a:pPr>
            <a:r>
              <a:rPr lang="en-AU" b="1" dirty="0" smtClean="0">
                <a:solidFill>
                  <a:srgbClr val="BF1F45"/>
                </a:solidFill>
              </a:rPr>
              <a:t>Both ill-health and discrimination increase job insecurity</a:t>
            </a:r>
            <a:br>
              <a:rPr lang="en-AU" b="1" dirty="0" smtClean="0">
                <a:solidFill>
                  <a:srgbClr val="BF1F45"/>
                </a:solidFill>
              </a:rPr>
            </a:br>
            <a:r>
              <a:rPr lang="en-AU" sz="2200" dirty="0" smtClean="0">
                <a:solidFill>
                  <a:srgbClr val="002060"/>
                </a:solidFill>
                <a:latin typeface="+mn-lt"/>
              </a:rPr>
              <a:t>Both </a:t>
            </a:r>
            <a:r>
              <a:rPr lang="en-AU" sz="2200" dirty="0">
                <a:solidFill>
                  <a:srgbClr val="002060"/>
                </a:solidFill>
                <a:latin typeface="+mn-lt"/>
              </a:rPr>
              <a:t>ill health and HIV-related </a:t>
            </a:r>
            <a:r>
              <a:rPr lang="en-AU" sz="2200" dirty="0" smtClean="0">
                <a:solidFill>
                  <a:srgbClr val="002060"/>
                </a:solidFill>
                <a:latin typeface="+mn-lt"/>
              </a:rPr>
              <a:t>discrimination </a:t>
            </a:r>
            <a:r>
              <a:rPr lang="en-AU" sz="2200" dirty="0">
                <a:solidFill>
                  <a:srgbClr val="002060"/>
                </a:solidFill>
                <a:latin typeface="+mn-lt"/>
              </a:rPr>
              <a:t>played a role </a:t>
            </a:r>
            <a:r>
              <a:rPr lang="en-AU" sz="2200" dirty="0" smtClean="0">
                <a:solidFill>
                  <a:srgbClr val="002060"/>
                </a:solidFill>
                <a:latin typeface="+mn-lt"/>
              </a:rPr>
              <a:t>in people </a:t>
            </a:r>
            <a:r>
              <a:rPr lang="en-AU" sz="2200" dirty="0">
                <a:solidFill>
                  <a:srgbClr val="002060"/>
                </a:solidFill>
                <a:latin typeface="+mn-lt"/>
              </a:rPr>
              <a:t>losing their job or having to stop </a:t>
            </a:r>
            <a:r>
              <a:rPr lang="en-AU" sz="2200" dirty="0" smtClean="0">
                <a:solidFill>
                  <a:srgbClr val="002060"/>
                </a:solidFill>
                <a:latin typeface="+mn-lt"/>
              </a:rPr>
              <a:t>working</a:t>
            </a:r>
            <a:br>
              <a:rPr lang="en-AU" sz="2200" dirty="0" smtClean="0">
                <a:solidFill>
                  <a:srgbClr val="002060"/>
                </a:solidFill>
                <a:latin typeface="+mn-lt"/>
              </a:rPr>
            </a:br>
            <a:r>
              <a:rPr lang="en-AU" sz="2200" dirty="0" smtClean="0">
                <a:solidFill>
                  <a:srgbClr val="002060"/>
                </a:solidFill>
                <a:latin typeface="+mn-lt"/>
              </a:rPr>
              <a:t>In </a:t>
            </a:r>
            <a:r>
              <a:rPr lang="en-AU" sz="2200" dirty="0">
                <a:solidFill>
                  <a:srgbClr val="002060"/>
                </a:solidFill>
                <a:latin typeface="+mn-lt"/>
              </a:rPr>
              <a:t>many countries</a:t>
            </a:r>
            <a:r>
              <a:rPr lang="en-AU" sz="2200" dirty="0" smtClean="0">
                <a:solidFill>
                  <a:srgbClr val="002060"/>
                </a:solidFill>
                <a:latin typeface="+mn-lt"/>
              </a:rPr>
              <a:t>, discrimination </a:t>
            </a:r>
            <a:r>
              <a:rPr lang="en-AU" sz="2200" dirty="0">
                <a:solidFill>
                  <a:srgbClr val="002060"/>
                </a:solidFill>
                <a:latin typeface="+mn-lt"/>
              </a:rPr>
              <a:t>was a more common cause of job loss than ill </a:t>
            </a:r>
            <a:r>
              <a:rPr lang="en-AU" sz="2200" dirty="0" smtClean="0">
                <a:solidFill>
                  <a:srgbClr val="002060"/>
                </a:solidFill>
                <a:latin typeface="+mn-lt"/>
              </a:rPr>
              <a:t>health</a:t>
            </a:r>
            <a:endParaRPr lang="en-AU" sz="2200" dirty="0">
              <a:solidFill>
                <a:srgbClr val="002060"/>
              </a:solidFill>
              <a:latin typeface="+mn-lt"/>
            </a:endParaRPr>
          </a:p>
        </p:txBody>
      </p:sp>
      <p:pic>
        <p:nvPicPr>
          <p:cNvPr id="5" name="Picture 4"/>
          <p:cNvPicPr>
            <a:picLocks noChangeAspect="1"/>
          </p:cNvPicPr>
          <p:nvPr/>
        </p:nvPicPr>
        <p:blipFill>
          <a:blip r:embed="rId3"/>
          <a:stretch>
            <a:fillRect/>
          </a:stretch>
        </p:blipFill>
        <p:spPr>
          <a:xfrm>
            <a:off x="0" y="0"/>
            <a:ext cx="12192000" cy="570803"/>
          </a:xfrm>
          <a:prstGeom prst="rect">
            <a:avLst/>
          </a:prstGeom>
        </p:spPr>
      </p:pic>
      <p:pic>
        <p:nvPicPr>
          <p:cNvPr id="3" name="Picture 2"/>
          <p:cNvPicPr>
            <a:picLocks noChangeAspect="1"/>
          </p:cNvPicPr>
          <p:nvPr/>
        </p:nvPicPr>
        <p:blipFill>
          <a:blip r:embed="rId4"/>
          <a:stretch>
            <a:fillRect/>
          </a:stretch>
        </p:blipFill>
        <p:spPr>
          <a:xfrm>
            <a:off x="0" y="6563464"/>
            <a:ext cx="12192000" cy="294536"/>
          </a:xfrm>
          <a:prstGeom prst="rect">
            <a:avLst/>
          </a:prstGeom>
        </p:spPr>
      </p:pic>
      <p:sp>
        <p:nvSpPr>
          <p:cNvPr id="4" name="Content Placeholder 3"/>
          <p:cNvSpPr>
            <a:spLocks noGrp="1"/>
          </p:cNvSpPr>
          <p:nvPr>
            <p:ph idx="1"/>
          </p:nvPr>
        </p:nvSpPr>
        <p:spPr/>
        <p:txBody>
          <a:bodyPr/>
          <a:lstStyle/>
          <a:p>
            <a:pPr marL="0" indent="0">
              <a:buNone/>
            </a:pPr>
            <a:r>
              <a:rPr lang="en-AU" dirty="0" smtClean="0"/>
              <a:t> </a:t>
            </a:r>
            <a:endParaRPr lang="en-AU" dirty="0"/>
          </a:p>
        </p:txBody>
      </p:sp>
      <p:graphicFrame>
        <p:nvGraphicFramePr>
          <p:cNvPr id="7" name="C 1"/>
          <p:cNvGraphicFramePr/>
          <p:nvPr>
            <p:extLst>
              <p:ext uri="{D42A27DB-BD31-4B8C-83A1-F6EECF244321}">
                <p14:modId xmlns:p14="http://schemas.microsoft.com/office/powerpoint/2010/main" val="68972415"/>
              </p:ext>
            </p:extLst>
          </p:nvPr>
        </p:nvGraphicFramePr>
        <p:xfrm>
          <a:off x="113210" y="2424547"/>
          <a:ext cx="11826241" cy="41389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13081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a:xfrm>
            <a:off x="1385455" y="1825625"/>
            <a:ext cx="8742218" cy="4351338"/>
          </a:xfrm>
        </p:spPr>
        <p:txBody>
          <a:bodyPr/>
          <a:lstStyle/>
          <a:p>
            <a:pPr marL="0" indent="0">
              <a:buNone/>
            </a:pPr>
            <a:r>
              <a:rPr lang="en-US" sz="3200" i="1" dirty="0" smtClean="0">
                <a:solidFill>
                  <a:schemeClr val="accent5">
                    <a:lumMod val="50000"/>
                  </a:schemeClr>
                </a:solidFill>
              </a:rPr>
              <a:t>When </a:t>
            </a:r>
            <a:r>
              <a:rPr lang="en-US" sz="3200" i="1" dirty="0">
                <a:solidFill>
                  <a:schemeClr val="accent5">
                    <a:lumMod val="50000"/>
                  </a:schemeClr>
                </a:solidFill>
              </a:rPr>
              <a:t>people at work learned about my HIV status I lost my job. My employer said that she didn’t need HIV positive people. The company reputation was more important for </a:t>
            </a:r>
            <a:r>
              <a:rPr lang="en-US" sz="3200" i="1" dirty="0" smtClean="0">
                <a:solidFill>
                  <a:schemeClr val="accent5">
                    <a:lumMod val="50000"/>
                  </a:schemeClr>
                </a:solidFill>
              </a:rPr>
              <a:t>her</a:t>
            </a:r>
            <a:r>
              <a:rPr lang="en-US" sz="3200" i="1" dirty="0">
                <a:solidFill>
                  <a:schemeClr val="accent5">
                    <a:lumMod val="50000"/>
                  </a:schemeClr>
                </a:solidFill>
              </a:rPr>
              <a:t>.</a:t>
            </a:r>
            <a:r>
              <a:rPr lang="en-US" sz="3200" i="1" dirty="0" smtClean="0">
                <a:solidFill>
                  <a:schemeClr val="accent5">
                    <a:lumMod val="50000"/>
                  </a:schemeClr>
                </a:solidFill>
              </a:rPr>
              <a:t> </a:t>
            </a:r>
          </a:p>
          <a:p>
            <a:pPr marL="0" indent="0" algn="r">
              <a:buNone/>
            </a:pPr>
            <a:r>
              <a:rPr lang="en-US" sz="3200" dirty="0" smtClean="0"/>
              <a:t>Ukraine</a:t>
            </a:r>
            <a:endParaRPr lang="en-AU" sz="3200" dirty="0"/>
          </a:p>
          <a:p>
            <a:endParaRPr lang="en-AU" dirty="0"/>
          </a:p>
        </p:txBody>
      </p:sp>
      <p:pic>
        <p:nvPicPr>
          <p:cNvPr id="4" name="Picture 3"/>
          <p:cNvPicPr>
            <a:picLocks noChangeAspect="1"/>
          </p:cNvPicPr>
          <p:nvPr/>
        </p:nvPicPr>
        <p:blipFill>
          <a:blip r:embed="rId3"/>
          <a:stretch>
            <a:fillRect/>
          </a:stretch>
        </p:blipFill>
        <p:spPr>
          <a:xfrm>
            <a:off x="0" y="0"/>
            <a:ext cx="12192000" cy="570803"/>
          </a:xfrm>
          <a:prstGeom prst="rect">
            <a:avLst/>
          </a:prstGeom>
        </p:spPr>
      </p:pic>
      <p:pic>
        <p:nvPicPr>
          <p:cNvPr id="5" name="Picture 4"/>
          <p:cNvPicPr>
            <a:picLocks noChangeAspect="1"/>
          </p:cNvPicPr>
          <p:nvPr/>
        </p:nvPicPr>
        <p:blipFill>
          <a:blip r:embed="rId4"/>
          <a:stretch>
            <a:fillRect/>
          </a:stretch>
        </p:blipFill>
        <p:spPr>
          <a:xfrm>
            <a:off x="0" y="6563464"/>
            <a:ext cx="12192000" cy="294536"/>
          </a:xfrm>
          <a:prstGeom prst="rect">
            <a:avLst/>
          </a:prstGeom>
        </p:spPr>
      </p:pic>
    </p:spTree>
    <p:extLst>
      <p:ext uri="{BB962C8B-B14F-4D97-AF65-F5344CB8AC3E}">
        <p14:creationId xmlns:p14="http://schemas.microsoft.com/office/powerpoint/2010/main" val="38246779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idx="1"/>
          </p:nvPr>
        </p:nvSpPr>
        <p:spPr>
          <a:xfrm>
            <a:off x="1385455" y="1825625"/>
            <a:ext cx="8742218" cy="4351338"/>
          </a:xfrm>
        </p:spPr>
        <p:txBody>
          <a:bodyPr/>
          <a:lstStyle/>
          <a:p>
            <a:pPr marL="0" indent="0">
              <a:buNone/>
            </a:pPr>
            <a:r>
              <a:rPr lang="en-US" sz="3200" i="1" dirty="0">
                <a:solidFill>
                  <a:schemeClr val="accent1">
                    <a:lumMod val="50000"/>
                  </a:schemeClr>
                </a:solidFill>
              </a:rPr>
              <a:t>I have financial problems because I only relied on the braids I did, but once I saw one of my neighbours who went to tell my clients to never let me braid their hair again because I have AIDS, so I lost all my clients.</a:t>
            </a:r>
            <a:r>
              <a:rPr lang="en-US" sz="3200" dirty="0">
                <a:solidFill>
                  <a:schemeClr val="accent1">
                    <a:lumMod val="50000"/>
                  </a:schemeClr>
                </a:solidFill>
              </a:rPr>
              <a:t> </a:t>
            </a:r>
            <a:endParaRPr lang="en-AU" sz="3200" dirty="0">
              <a:solidFill>
                <a:schemeClr val="accent1">
                  <a:lumMod val="50000"/>
                </a:schemeClr>
              </a:solidFill>
            </a:endParaRPr>
          </a:p>
          <a:p>
            <a:pPr marL="0" indent="0">
              <a:buNone/>
            </a:pPr>
            <a:r>
              <a:rPr lang="en-US" sz="3200" dirty="0"/>
              <a:t>	</a:t>
            </a:r>
            <a:r>
              <a:rPr lang="en-US" sz="3200" dirty="0" smtClean="0"/>
              <a:t>						Senegal</a:t>
            </a:r>
            <a:endParaRPr lang="en-AU" sz="3200" dirty="0"/>
          </a:p>
          <a:p>
            <a:endParaRPr lang="en-AU" dirty="0"/>
          </a:p>
        </p:txBody>
      </p:sp>
      <p:pic>
        <p:nvPicPr>
          <p:cNvPr id="4" name="Picture 3"/>
          <p:cNvPicPr>
            <a:picLocks noChangeAspect="1"/>
          </p:cNvPicPr>
          <p:nvPr/>
        </p:nvPicPr>
        <p:blipFill>
          <a:blip r:embed="rId3"/>
          <a:stretch>
            <a:fillRect/>
          </a:stretch>
        </p:blipFill>
        <p:spPr>
          <a:xfrm>
            <a:off x="0" y="0"/>
            <a:ext cx="12192000" cy="570803"/>
          </a:xfrm>
          <a:prstGeom prst="rect">
            <a:avLst/>
          </a:prstGeom>
        </p:spPr>
      </p:pic>
      <p:pic>
        <p:nvPicPr>
          <p:cNvPr id="5" name="Picture 4"/>
          <p:cNvPicPr>
            <a:picLocks noChangeAspect="1"/>
          </p:cNvPicPr>
          <p:nvPr/>
        </p:nvPicPr>
        <p:blipFill>
          <a:blip r:embed="rId4"/>
          <a:stretch>
            <a:fillRect/>
          </a:stretch>
        </p:blipFill>
        <p:spPr>
          <a:xfrm>
            <a:off x="0" y="6563464"/>
            <a:ext cx="12192000" cy="294536"/>
          </a:xfrm>
          <a:prstGeom prst="rect">
            <a:avLst/>
          </a:prstGeom>
        </p:spPr>
      </p:pic>
    </p:spTree>
    <p:extLst>
      <p:ext uri="{BB962C8B-B14F-4D97-AF65-F5344CB8AC3E}">
        <p14:creationId xmlns:p14="http://schemas.microsoft.com/office/powerpoint/2010/main" val="1160197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5" y="746448"/>
            <a:ext cx="11390811" cy="1324947"/>
          </a:xfrm>
        </p:spPr>
        <p:txBody>
          <a:bodyPr>
            <a:normAutofit/>
          </a:bodyPr>
          <a:lstStyle/>
          <a:p>
            <a:r>
              <a:rPr lang="en-AU" b="1" dirty="0" smtClean="0">
                <a:solidFill>
                  <a:srgbClr val="BF1F45"/>
                </a:solidFill>
              </a:rPr>
              <a:t>HIV undermines </a:t>
            </a:r>
            <a:r>
              <a:rPr lang="en-AU" b="1" dirty="0">
                <a:solidFill>
                  <a:srgbClr val="BF1F45"/>
                </a:solidFill>
              </a:rPr>
              <a:t>e</a:t>
            </a:r>
            <a:r>
              <a:rPr lang="en-AU" b="1" dirty="0" smtClean="0">
                <a:solidFill>
                  <a:srgbClr val="BF1F45"/>
                </a:solidFill>
              </a:rPr>
              <a:t>mployment </a:t>
            </a:r>
            <a:r>
              <a:rPr lang="en-AU" b="1" dirty="0">
                <a:solidFill>
                  <a:srgbClr val="BF1F45"/>
                </a:solidFill>
              </a:rPr>
              <a:t>o</a:t>
            </a:r>
            <a:r>
              <a:rPr lang="en-AU" b="1" dirty="0" smtClean="0">
                <a:solidFill>
                  <a:srgbClr val="BF1F45"/>
                </a:solidFill>
              </a:rPr>
              <a:t>pportunities </a:t>
            </a:r>
            <a:r>
              <a:rPr lang="en-AU" sz="2000" dirty="0" smtClean="0">
                <a:solidFill>
                  <a:srgbClr val="002060"/>
                </a:solidFill>
                <a:latin typeface="+mn-lt"/>
              </a:rPr>
              <a:t/>
            </a:r>
            <a:br>
              <a:rPr lang="en-AU" sz="2000" dirty="0" smtClean="0">
                <a:solidFill>
                  <a:srgbClr val="002060"/>
                </a:solidFill>
                <a:latin typeface="+mn-lt"/>
              </a:rPr>
            </a:br>
            <a:r>
              <a:rPr lang="en-AU" sz="2200" dirty="0" smtClean="0">
                <a:solidFill>
                  <a:srgbClr val="002060"/>
                </a:solidFill>
                <a:latin typeface="+mn-lt"/>
              </a:rPr>
              <a:t>Many people had their job description changed, the nature of their work changed, or they were refused promotion as a result of having HIV: 1% to 35%</a:t>
            </a:r>
            <a:endParaRPr lang="en-AU" sz="2200" dirty="0">
              <a:latin typeface="+mn-lt"/>
            </a:endParaRPr>
          </a:p>
        </p:txBody>
      </p:sp>
      <p:graphicFrame>
        <p:nvGraphicFramePr>
          <p:cNvPr id="4" name="C 1"/>
          <p:cNvGraphicFramePr>
            <a:graphicFrameLocks noGrp="1"/>
          </p:cNvGraphicFramePr>
          <p:nvPr>
            <p:ph idx="1"/>
            <p:extLst>
              <p:ext uri="{D42A27DB-BD31-4B8C-83A1-F6EECF244321}">
                <p14:modId xmlns:p14="http://schemas.microsoft.com/office/powerpoint/2010/main" val="4138404070"/>
              </p:ext>
            </p:extLst>
          </p:nvPr>
        </p:nvGraphicFramePr>
        <p:xfrm>
          <a:off x="121919" y="2325189"/>
          <a:ext cx="11922035" cy="4532811"/>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0" y="0"/>
            <a:ext cx="12192000" cy="570803"/>
          </a:xfrm>
          <a:prstGeom prst="rect">
            <a:avLst/>
          </a:prstGeom>
        </p:spPr>
      </p:pic>
      <p:pic>
        <p:nvPicPr>
          <p:cNvPr id="3" name="Picture 2"/>
          <p:cNvPicPr>
            <a:picLocks noChangeAspect="1"/>
          </p:cNvPicPr>
          <p:nvPr/>
        </p:nvPicPr>
        <p:blipFill>
          <a:blip r:embed="rId5"/>
          <a:stretch>
            <a:fillRect/>
          </a:stretch>
        </p:blipFill>
        <p:spPr>
          <a:xfrm>
            <a:off x="0" y="6563464"/>
            <a:ext cx="12192000" cy="294536"/>
          </a:xfrm>
          <a:prstGeom prst="rect">
            <a:avLst/>
          </a:prstGeom>
        </p:spPr>
      </p:pic>
    </p:spTree>
    <p:extLst>
      <p:ext uri="{BB962C8B-B14F-4D97-AF65-F5344CB8AC3E}">
        <p14:creationId xmlns:p14="http://schemas.microsoft.com/office/powerpoint/2010/main" val="3110620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5" y="570803"/>
            <a:ext cx="11800115" cy="1519254"/>
          </a:xfrm>
        </p:spPr>
        <p:txBody>
          <a:bodyPr>
            <a:normAutofit fontScale="90000"/>
          </a:bodyPr>
          <a:lstStyle/>
          <a:p>
            <a:pPr>
              <a:lnSpc>
                <a:spcPct val="150000"/>
              </a:lnSpc>
            </a:pPr>
            <a:r>
              <a:rPr lang="en-AU" b="1" dirty="0" smtClean="0">
                <a:solidFill>
                  <a:srgbClr val="BF1F45"/>
                </a:solidFill>
              </a:rPr>
              <a:t>Both ill-health </a:t>
            </a:r>
            <a:r>
              <a:rPr lang="en-AU" b="1" dirty="0">
                <a:solidFill>
                  <a:srgbClr val="BF1F45"/>
                </a:solidFill>
              </a:rPr>
              <a:t>and discrimination </a:t>
            </a:r>
            <a:r>
              <a:rPr lang="en-AU" b="1" dirty="0" smtClean="0">
                <a:solidFill>
                  <a:srgbClr val="BF1F45"/>
                </a:solidFill>
              </a:rPr>
              <a:t>undermine opportunity</a:t>
            </a:r>
            <a:br>
              <a:rPr lang="en-AU" b="1" dirty="0" smtClean="0">
                <a:solidFill>
                  <a:srgbClr val="BF1F45"/>
                </a:solidFill>
              </a:rPr>
            </a:br>
            <a:r>
              <a:rPr lang="en-AU" sz="2200" dirty="0" smtClean="0">
                <a:solidFill>
                  <a:srgbClr val="002060"/>
                </a:solidFill>
                <a:latin typeface="+mn-lt"/>
              </a:rPr>
              <a:t>Both </a:t>
            </a:r>
            <a:r>
              <a:rPr lang="en-AU" sz="2200" dirty="0">
                <a:solidFill>
                  <a:srgbClr val="002060"/>
                </a:solidFill>
                <a:latin typeface="+mn-lt"/>
              </a:rPr>
              <a:t>ill health and HIV-related </a:t>
            </a:r>
            <a:r>
              <a:rPr lang="en-AU" sz="2200" dirty="0" smtClean="0">
                <a:solidFill>
                  <a:srgbClr val="002060"/>
                </a:solidFill>
                <a:latin typeface="+mn-lt"/>
              </a:rPr>
              <a:t>discrimination </a:t>
            </a:r>
            <a:r>
              <a:rPr lang="en-AU" sz="2200" dirty="0">
                <a:solidFill>
                  <a:srgbClr val="002060"/>
                </a:solidFill>
                <a:latin typeface="+mn-lt"/>
              </a:rPr>
              <a:t>played a role </a:t>
            </a:r>
            <a:r>
              <a:rPr lang="en-AU" sz="2200" dirty="0" smtClean="0">
                <a:solidFill>
                  <a:srgbClr val="002060"/>
                </a:solidFill>
                <a:latin typeface="+mn-lt"/>
              </a:rPr>
              <a:t>in people </a:t>
            </a:r>
            <a:r>
              <a:rPr lang="en-AU" sz="2200" dirty="0">
                <a:solidFill>
                  <a:srgbClr val="002060"/>
                </a:solidFill>
                <a:latin typeface="+mn-lt"/>
              </a:rPr>
              <a:t>losing their job or having to stop working</a:t>
            </a:r>
            <a:r>
              <a:rPr lang="en-AU" sz="2200" dirty="0" smtClean="0">
                <a:solidFill>
                  <a:srgbClr val="002060"/>
                </a:solidFill>
                <a:latin typeface="+mn-lt"/>
              </a:rPr>
              <a:t>.</a:t>
            </a:r>
            <a:br>
              <a:rPr lang="en-AU" sz="2200" dirty="0" smtClean="0">
                <a:solidFill>
                  <a:srgbClr val="002060"/>
                </a:solidFill>
                <a:latin typeface="+mn-lt"/>
              </a:rPr>
            </a:br>
            <a:r>
              <a:rPr lang="en-AU" sz="2200" dirty="0" smtClean="0">
                <a:solidFill>
                  <a:srgbClr val="002060"/>
                </a:solidFill>
                <a:latin typeface="+mn-lt"/>
              </a:rPr>
              <a:t>In </a:t>
            </a:r>
            <a:r>
              <a:rPr lang="en-AU" sz="2200" dirty="0">
                <a:solidFill>
                  <a:srgbClr val="002060"/>
                </a:solidFill>
                <a:latin typeface="+mn-lt"/>
              </a:rPr>
              <a:t>many countries</a:t>
            </a:r>
            <a:r>
              <a:rPr lang="en-AU" sz="2200" dirty="0" smtClean="0">
                <a:solidFill>
                  <a:srgbClr val="002060"/>
                </a:solidFill>
                <a:latin typeface="+mn-lt"/>
              </a:rPr>
              <a:t>, discrimination </a:t>
            </a:r>
            <a:r>
              <a:rPr lang="en-AU" sz="2200" dirty="0">
                <a:solidFill>
                  <a:srgbClr val="002060"/>
                </a:solidFill>
                <a:latin typeface="+mn-lt"/>
              </a:rPr>
              <a:t>was a more common cause of job loss than ill health.</a:t>
            </a:r>
          </a:p>
        </p:txBody>
      </p:sp>
      <p:pic>
        <p:nvPicPr>
          <p:cNvPr id="5" name="Picture 4"/>
          <p:cNvPicPr>
            <a:picLocks noChangeAspect="1"/>
          </p:cNvPicPr>
          <p:nvPr/>
        </p:nvPicPr>
        <p:blipFill>
          <a:blip r:embed="rId3"/>
          <a:stretch>
            <a:fillRect/>
          </a:stretch>
        </p:blipFill>
        <p:spPr>
          <a:xfrm>
            <a:off x="0" y="0"/>
            <a:ext cx="12192000" cy="570803"/>
          </a:xfrm>
          <a:prstGeom prst="rect">
            <a:avLst/>
          </a:prstGeom>
        </p:spPr>
      </p:pic>
      <p:pic>
        <p:nvPicPr>
          <p:cNvPr id="3" name="Picture 2"/>
          <p:cNvPicPr>
            <a:picLocks noChangeAspect="1"/>
          </p:cNvPicPr>
          <p:nvPr/>
        </p:nvPicPr>
        <p:blipFill>
          <a:blip r:embed="rId4"/>
          <a:stretch>
            <a:fillRect/>
          </a:stretch>
        </p:blipFill>
        <p:spPr>
          <a:xfrm>
            <a:off x="0" y="6563464"/>
            <a:ext cx="12192000" cy="294536"/>
          </a:xfrm>
          <a:prstGeom prst="rect">
            <a:avLst/>
          </a:prstGeom>
        </p:spPr>
      </p:pic>
      <p:graphicFrame>
        <p:nvGraphicFramePr>
          <p:cNvPr id="9" name="C 1"/>
          <p:cNvGraphicFramePr>
            <a:graphicFrameLocks noGrp="1"/>
          </p:cNvGraphicFramePr>
          <p:nvPr>
            <p:ph idx="1"/>
            <p:extLst>
              <p:ext uri="{D42A27DB-BD31-4B8C-83A1-F6EECF244321}">
                <p14:modId xmlns:p14="http://schemas.microsoft.com/office/powerpoint/2010/main" val="692811031"/>
              </p:ext>
            </p:extLst>
          </p:nvPr>
        </p:nvGraphicFramePr>
        <p:xfrm>
          <a:off x="0" y="2500604"/>
          <a:ext cx="11963400" cy="40628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125270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241" y="731520"/>
            <a:ext cx="11036559" cy="1193074"/>
          </a:xfrm>
        </p:spPr>
        <p:txBody>
          <a:bodyPr>
            <a:normAutofit fontScale="90000"/>
          </a:bodyPr>
          <a:lstStyle/>
          <a:p>
            <a:r>
              <a:rPr lang="en-AU" b="1" dirty="0" smtClean="0">
                <a:solidFill>
                  <a:srgbClr val="BF1F45"/>
                </a:solidFill>
              </a:rPr>
              <a:t>People continue to be refused employment </a:t>
            </a:r>
            <a:br>
              <a:rPr lang="en-AU" b="1" dirty="0" smtClean="0">
                <a:solidFill>
                  <a:srgbClr val="BF1F45"/>
                </a:solidFill>
              </a:rPr>
            </a:br>
            <a:r>
              <a:rPr lang="en-AU" sz="2200" dirty="0">
                <a:solidFill>
                  <a:srgbClr val="002060"/>
                </a:solidFill>
                <a:latin typeface="+mn-lt"/>
              </a:rPr>
              <a:t>Between </a:t>
            </a:r>
            <a:r>
              <a:rPr lang="en-AU" sz="2200" dirty="0" smtClean="0">
                <a:solidFill>
                  <a:srgbClr val="002060"/>
                </a:solidFill>
                <a:latin typeface="+mn-lt"/>
              </a:rPr>
              <a:t>1% </a:t>
            </a:r>
            <a:r>
              <a:rPr lang="en-AU" sz="2200" dirty="0">
                <a:solidFill>
                  <a:srgbClr val="002060"/>
                </a:solidFill>
                <a:latin typeface="+mn-lt"/>
              </a:rPr>
              <a:t>and </a:t>
            </a:r>
            <a:r>
              <a:rPr lang="en-AU" sz="2200" dirty="0" smtClean="0">
                <a:solidFill>
                  <a:srgbClr val="002060"/>
                </a:solidFill>
                <a:latin typeface="+mn-lt"/>
              </a:rPr>
              <a:t>28% </a:t>
            </a:r>
            <a:r>
              <a:rPr lang="en-AU" sz="2200" dirty="0">
                <a:solidFill>
                  <a:srgbClr val="002060"/>
                </a:solidFill>
                <a:latin typeface="+mn-lt"/>
              </a:rPr>
              <a:t>of respondents </a:t>
            </a:r>
            <a:r>
              <a:rPr lang="en-AU" sz="2200" dirty="0" smtClean="0">
                <a:solidFill>
                  <a:srgbClr val="002060"/>
                </a:solidFill>
                <a:latin typeface="+mn-lt"/>
              </a:rPr>
              <a:t>had been refused employment because of their HIV status in the preceding </a:t>
            </a:r>
            <a:r>
              <a:rPr lang="en-AU" sz="2200" dirty="0">
                <a:solidFill>
                  <a:srgbClr val="002060"/>
                </a:solidFill>
                <a:latin typeface="+mn-lt"/>
              </a:rPr>
              <a:t>12 months</a:t>
            </a:r>
            <a:endParaRPr lang="en-AU" sz="2200" dirty="0">
              <a:latin typeface="+mn-lt"/>
            </a:endParaRPr>
          </a:p>
        </p:txBody>
      </p:sp>
      <p:graphicFrame>
        <p:nvGraphicFramePr>
          <p:cNvPr id="4" name="C 1"/>
          <p:cNvGraphicFramePr>
            <a:graphicFrameLocks noGrp="1"/>
          </p:cNvGraphicFramePr>
          <p:nvPr>
            <p:ph idx="1"/>
            <p:extLst>
              <p:ext uri="{D42A27DB-BD31-4B8C-83A1-F6EECF244321}">
                <p14:modId xmlns:p14="http://schemas.microsoft.com/office/powerpoint/2010/main" val="1823762004"/>
              </p:ext>
            </p:extLst>
          </p:nvPr>
        </p:nvGraphicFramePr>
        <p:xfrm>
          <a:off x="0" y="2220686"/>
          <a:ext cx="12192000" cy="4342777"/>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0" y="0"/>
            <a:ext cx="12192000" cy="570803"/>
          </a:xfrm>
          <a:prstGeom prst="rect">
            <a:avLst/>
          </a:prstGeom>
        </p:spPr>
      </p:pic>
      <p:pic>
        <p:nvPicPr>
          <p:cNvPr id="3" name="Picture 2"/>
          <p:cNvPicPr>
            <a:picLocks noChangeAspect="1"/>
          </p:cNvPicPr>
          <p:nvPr/>
        </p:nvPicPr>
        <p:blipFill>
          <a:blip r:embed="rId5"/>
          <a:stretch>
            <a:fillRect/>
          </a:stretch>
        </p:blipFill>
        <p:spPr>
          <a:xfrm>
            <a:off x="0" y="6563464"/>
            <a:ext cx="12192000" cy="294536"/>
          </a:xfrm>
          <a:prstGeom prst="rect">
            <a:avLst/>
          </a:prstGeom>
        </p:spPr>
      </p:pic>
    </p:spTree>
    <p:extLst>
      <p:ext uri="{BB962C8B-B14F-4D97-AF65-F5344CB8AC3E}">
        <p14:creationId xmlns:p14="http://schemas.microsoft.com/office/powerpoint/2010/main" val="1677294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1210</Words>
  <Application>Microsoft Macintosh PowerPoint</Application>
  <PresentationFormat>Custom</PresentationFormat>
  <Paragraphs>139</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vt:lpstr>
      <vt:lpstr>Survey of more than 10,000 PLHIV using the PLHIV Stigma Index  – 2014 to 2017</vt:lpstr>
      <vt:lpstr>HIV exacerbates job insecurity Between 5% and 40% of respondents had lost a job or source of income during the preceding 12 months  Of those, between 15% and 80% of those suffered job loss wholly or partly as a result of their HIV status</vt:lpstr>
      <vt:lpstr>Both ill-health and discrimination increase job insecurity Both ill health and HIV-related discrimination played a role in people losing their job or having to stop working In many countries, discrimination was a more common cause of job loss than ill health</vt:lpstr>
      <vt:lpstr>  </vt:lpstr>
      <vt:lpstr>  </vt:lpstr>
      <vt:lpstr>HIV undermines employment opportunities  Many people had their job description changed, the nature of their work changed, or they were refused promotion as a result of having HIV: 1% to 35%</vt:lpstr>
      <vt:lpstr>Both ill-health and discrimination undermine opportunity Both ill health and HIV-related discrimination played a role in people losing their job or having to stop working. In many countries, discrimination was a more common cause of job loss than ill health.</vt:lpstr>
      <vt:lpstr>People continue to be refused employment  Between 1% and 28% of respondents had been refused employment because of their HIV status in the preceding 12 months</vt:lpstr>
      <vt:lpstr>PowerPoint Presentation</vt:lpstr>
      <vt:lpstr>Poor employment undermines food security  The findings on employment are particularly concerning when considered in relation to food security</vt:lpstr>
      <vt:lpstr>Breaches of confidentiality in the workplace continue   Between 2% and 18% of respondents where aware their HIV status had been disclosed to an employer or coworker without their consent</vt:lpstr>
      <vt:lpstr>Discrimination in the workforce continues Discrimination from employers and coworkers remained common</vt:lpstr>
      <vt:lpstr>Conclusions</vt:lpstr>
      <vt:lpstr>Summary Recommendations</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Cipher</dc:creator>
  <cp:lastModifiedBy>Coco Jervis</cp:lastModifiedBy>
  <cp:revision>69</cp:revision>
  <dcterms:created xsi:type="dcterms:W3CDTF">2018-07-13T11:47:22Z</dcterms:created>
  <dcterms:modified xsi:type="dcterms:W3CDTF">2018-07-25T16:04:05Z</dcterms:modified>
</cp:coreProperties>
</file>